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Source Sans Pro Bold" charset="1" panose="020B0703030403020204"/>
      <p:regular r:id="rId22"/>
    </p:embeddedFont>
    <p:embeddedFont>
      <p:font typeface="Dynamo Medium" charset="1" panose="020B060402020A080404"/>
      <p:regular r:id="rId23"/>
    </p:embeddedFont>
    <p:embeddedFont>
      <p:font typeface="Alice Bold" charset="1" panose="00000500000000000000"/>
      <p:regular r:id="rId24"/>
    </p:embeddedFont>
    <p:embeddedFont>
      <p:font typeface="Assistant Bold" charset="1" panose="00000800000000000000"/>
      <p:regular r:id="rId25"/>
    </p:embeddedFont>
    <p:embeddedFont>
      <p:font typeface="Canva Sans Bold" charset="1" panose="020B08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pn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 Id="rId5"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448197" y="2398023"/>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80943" y="-573763"/>
            <a:ext cx="11434572" cy="1143452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33333" t="0" r="-33332" b="0"/>
              </a:stretch>
            </a:blipFill>
          </p:spPr>
        </p:sp>
      </p:grpSp>
      <p:grpSp>
        <p:nvGrpSpPr>
          <p:cNvPr name="Group 5" id="5"/>
          <p:cNvGrpSpPr/>
          <p:nvPr/>
        </p:nvGrpSpPr>
        <p:grpSpPr>
          <a:xfrm rot="0">
            <a:off x="2037225" y="6209254"/>
            <a:ext cx="7009358" cy="1398154"/>
            <a:chOff x="0" y="0"/>
            <a:chExt cx="9345810" cy="1864205"/>
          </a:xfrm>
        </p:grpSpPr>
        <p:grpSp>
          <p:nvGrpSpPr>
            <p:cNvPr name="Group 6" id="6"/>
            <p:cNvGrpSpPr/>
            <p:nvPr/>
          </p:nvGrpSpPr>
          <p:grpSpPr>
            <a:xfrm rot="0">
              <a:off x="0" y="0"/>
              <a:ext cx="9345810" cy="1546271"/>
              <a:chOff x="0" y="0"/>
              <a:chExt cx="1250766" cy="206940"/>
            </a:xfrm>
          </p:grpSpPr>
          <p:sp>
            <p:nvSpPr>
              <p:cNvPr name="Freeform 7" id="7"/>
              <p:cNvSpPr/>
              <p:nvPr/>
            </p:nvSpPr>
            <p:spPr>
              <a:xfrm flipH="false" flipV="false" rot="0">
                <a:off x="18844" y="0"/>
                <a:ext cx="1213078" cy="206940"/>
              </a:xfrm>
              <a:custGeom>
                <a:avLst/>
                <a:gdLst/>
                <a:ahLst/>
                <a:cxnLst/>
                <a:rect r="r" b="b" t="t" l="l"/>
                <a:pathLst>
                  <a:path h="206940" w="1213078">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EDCA8E"/>
              </a:solidFill>
            </p:spPr>
          </p:sp>
          <p:sp>
            <p:nvSpPr>
              <p:cNvPr name="TextBox 8" id="8"/>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nvGrpSpPr>
            <p:cNvPr name="Group 9" id="9"/>
            <p:cNvGrpSpPr/>
            <p:nvPr/>
          </p:nvGrpSpPr>
          <p:grpSpPr>
            <a:xfrm rot="0">
              <a:off x="4451974" y="1170495"/>
              <a:ext cx="4192850" cy="693710"/>
              <a:chOff x="0" y="0"/>
              <a:chExt cx="1250766" cy="206940"/>
            </a:xfrm>
          </p:grpSpPr>
          <p:sp>
            <p:nvSpPr>
              <p:cNvPr name="Freeform 10" id="10"/>
              <p:cNvSpPr/>
              <p:nvPr/>
            </p:nvSpPr>
            <p:spPr>
              <a:xfrm flipH="false" flipV="false" rot="0">
                <a:off x="22107" y="0"/>
                <a:ext cx="1206553" cy="206940"/>
              </a:xfrm>
              <a:custGeom>
                <a:avLst/>
                <a:gdLst/>
                <a:ahLst/>
                <a:cxnLst/>
                <a:rect r="r" b="b" t="t" l="l"/>
                <a:pathLst>
                  <a:path h="206940" w="1206553">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DEB97E"/>
              </a:solidFill>
            </p:spPr>
          </p:sp>
          <p:sp>
            <p:nvSpPr>
              <p:cNvPr name="TextBox 11" id="11"/>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grpSp>
        <p:nvGrpSpPr>
          <p:cNvPr name="Group 12" id="12"/>
          <p:cNvGrpSpPr/>
          <p:nvPr/>
        </p:nvGrpSpPr>
        <p:grpSpPr>
          <a:xfrm rot="0">
            <a:off x="8909240" y="1005824"/>
            <a:ext cx="4593733" cy="45937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4" id="14"/>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15" id="15"/>
          <p:cNvGrpSpPr/>
          <p:nvPr/>
        </p:nvGrpSpPr>
        <p:grpSpPr>
          <a:xfrm rot="0">
            <a:off x="9046583" y="1150177"/>
            <a:ext cx="4305044" cy="4305027"/>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5146" t="0" r="-15146" b="0"/>
              </a:stretch>
            </a:blipFill>
          </p:spPr>
        </p:sp>
      </p:grpSp>
      <p:sp>
        <p:nvSpPr>
          <p:cNvPr name="TextBox 17" id="17"/>
          <p:cNvSpPr txBox="true"/>
          <p:nvPr/>
        </p:nvSpPr>
        <p:spPr>
          <a:xfrm rot="0">
            <a:off x="1599775" y="2856485"/>
            <a:ext cx="7004506" cy="1377949"/>
          </a:xfrm>
          <a:prstGeom prst="rect">
            <a:avLst/>
          </a:prstGeom>
        </p:spPr>
        <p:txBody>
          <a:bodyPr anchor="t" rtlCol="false" tIns="0" lIns="0" bIns="0" rIns="0">
            <a:spAutoFit/>
          </a:bodyPr>
          <a:lstStyle/>
          <a:p>
            <a:pPr algn="l">
              <a:lnSpc>
                <a:spcPts val="11200"/>
              </a:lnSpc>
            </a:pPr>
            <a:r>
              <a:rPr lang="en-US" sz="8000">
                <a:solidFill>
                  <a:srgbClr val="EDCA8E"/>
                </a:solidFill>
                <a:latin typeface="Source Sans Pro Bold"/>
                <a:ea typeface="Source Sans Pro Bold"/>
                <a:cs typeface="Source Sans Pro Bold"/>
                <a:sym typeface="Source Sans Pro Bold"/>
              </a:rPr>
              <a:t>LIBRARY</a:t>
            </a:r>
          </a:p>
        </p:txBody>
      </p:sp>
      <p:sp>
        <p:nvSpPr>
          <p:cNvPr name="TextBox 18" id="18"/>
          <p:cNvSpPr txBox="true"/>
          <p:nvPr/>
        </p:nvSpPr>
        <p:spPr>
          <a:xfrm rot="0">
            <a:off x="1599775" y="3716788"/>
            <a:ext cx="9599330" cy="1727187"/>
          </a:xfrm>
          <a:prstGeom prst="rect">
            <a:avLst/>
          </a:prstGeom>
        </p:spPr>
        <p:txBody>
          <a:bodyPr anchor="t" rtlCol="false" tIns="0" lIns="0" bIns="0" rIns="0">
            <a:spAutoFit/>
          </a:bodyPr>
          <a:lstStyle/>
          <a:p>
            <a:pPr algn="l">
              <a:lnSpc>
                <a:spcPts val="14000"/>
              </a:lnSpc>
            </a:pPr>
            <a:r>
              <a:rPr lang="en-US" sz="10000" spc="40">
                <a:solidFill>
                  <a:srgbClr val="EDCA8E"/>
                </a:solidFill>
                <a:latin typeface="Dynamo Medium"/>
                <a:ea typeface="Dynamo Medium"/>
                <a:cs typeface="Dynamo Medium"/>
                <a:sym typeface="Dynamo Medium"/>
              </a:rPr>
              <a:t>MANAGEMENT</a:t>
            </a:r>
          </a:p>
        </p:txBody>
      </p:sp>
      <p:sp>
        <p:nvSpPr>
          <p:cNvPr name="TextBox 19" id="19"/>
          <p:cNvSpPr txBox="true"/>
          <p:nvPr/>
        </p:nvSpPr>
        <p:spPr>
          <a:xfrm rot="0">
            <a:off x="6156809" y="5463025"/>
            <a:ext cx="2752431" cy="436245"/>
          </a:xfrm>
          <a:prstGeom prst="rect">
            <a:avLst/>
          </a:prstGeom>
        </p:spPr>
        <p:txBody>
          <a:bodyPr anchor="t" rtlCol="false" tIns="0" lIns="0" bIns="0" rIns="0">
            <a:spAutoFit/>
          </a:bodyPr>
          <a:lstStyle/>
          <a:p>
            <a:pPr algn="l">
              <a:lnSpc>
                <a:spcPts val="3390"/>
              </a:lnSpc>
            </a:pPr>
            <a:r>
              <a:rPr lang="en-US" sz="3000">
                <a:solidFill>
                  <a:srgbClr val="EDCA8E"/>
                </a:solidFill>
                <a:latin typeface="Dynamo Medium"/>
                <a:ea typeface="Dynamo Medium"/>
                <a:cs typeface="Dynamo Medium"/>
                <a:sym typeface="Dynamo Medium"/>
              </a:rPr>
              <a:t>Presented by:</a:t>
            </a:r>
          </a:p>
        </p:txBody>
      </p:sp>
      <p:sp>
        <p:nvSpPr>
          <p:cNvPr name="TextBox 20" id="20"/>
          <p:cNvSpPr txBox="true"/>
          <p:nvPr/>
        </p:nvSpPr>
        <p:spPr>
          <a:xfrm rot="0">
            <a:off x="3230422" y="6408090"/>
            <a:ext cx="5913578" cy="720725"/>
          </a:xfrm>
          <a:prstGeom prst="rect">
            <a:avLst/>
          </a:prstGeom>
        </p:spPr>
        <p:txBody>
          <a:bodyPr anchor="t" rtlCol="false" tIns="0" lIns="0" bIns="0" rIns="0">
            <a:spAutoFit/>
          </a:bodyPr>
          <a:lstStyle/>
          <a:p>
            <a:pPr algn="l">
              <a:lnSpc>
                <a:spcPts val="5650"/>
              </a:lnSpc>
            </a:pPr>
            <a:r>
              <a:rPr lang="en-US" sz="5000">
                <a:solidFill>
                  <a:srgbClr val="FCFEFF"/>
                </a:solidFill>
                <a:latin typeface="Source Sans Pro Bold"/>
                <a:ea typeface="Source Sans Pro Bold"/>
                <a:cs typeface="Source Sans Pro Bold"/>
                <a:sym typeface="Source Sans Pro Bold"/>
              </a:rPr>
              <a:t>Group 1 : Team 7</a:t>
            </a:r>
          </a:p>
        </p:txBody>
      </p:sp>
      <p:sp>
        <p:nvSpPr>
          <p:cNvPr name="TextBox 21" id="21"/>
          <p:cNvSpPr txBox="true"/>
          <p:nvPr/>
        </p:nvSpPr>
        <p:spPr>
          <a:xfrm rot="0">
            <a:off x="1599775" y="4829620"/>
            <a:ext cx="7004506" cy="1377949"/>
          </a:xfrm>
          <a:prstGeom prst="rect">
            <a:avLst/>
          </a:prstGeom>
        </p:spPr>
        <p:txBody>
          <a:bodyPr anchor="t" rtlCol="false" tIns="0" lIns="0" bIns="0" rIns="0">
            <a:spAutoFit/>
          </a:bodyPr>
          <a:lstStyle/>
          <a:p>
            <a:pPr algn="l">
              <a:lnSpc>
                <a:spcPts val="11200"/>
              </a:lnSpc>
            </a:pPr>
            <a:r>
              <a:rPr lang="en-US" sz="8000">
                <a:solidFill>
                  <a:srgbClr val="EDCA8E"/>
                </a:solidFill>
                <a:latin typeface="Source Sans Pro Bold"/>
                <a:ea typeface="Source Sans Pro Bold"/>
                <a:cs typeface="Source Sans Pro Bold"/>
                <a:sym typeface="Source Sans Pro Bold"/>
              </a:rPr>
              <a:t>SYSTEM</a:t>
            </a:r>
          </a:p>
        </p:txBody>
      </p:sp>
      <p:sp>
        <p:nvSpPr>
          <p:cNvPr name="TextBox 22" id="22"/>
          <p:cNvSpPr txBox="true"/>
          <p:nvPr/>
        </p:nvSpPr>
        <p:spPr>
          <a:xfrm rot="0">
            <a:off x="6325189" y="7080104"/>
            <a:ext cx="2584051" cy="527304"/>
          </a:xfrm>
          <a:prstGeom prst="rect">
            <a:avLst/>
          </a:prstGeom>
        </p:spPr>
        <p:txBody>
          <a:bodyPr anchor="t" rtlCol="false" tIns="0" lIns="0" bIns="0" rIns="0">
            <a:spAutoFit/>
          </a:bodyPr>
          <a:lstStyle/>
          <a:p>
            <a:pPr algn="l">
              <a:lnSpc>
                <a:spcPts val="4068"/>
              </a:lnSpc>
            </a:pPr>
            <a:r>
              <a:rPr lang="en-US" sz="3600">
                <a:solidFill>
                  <a:srgbClr val="FCFEFF"/>
                </a:solidFill>
                <a:latin typeface="Source Sans Pro Bold"/>
                <a:ea typeface="Source Sans Pro Bold"/>
                <a:cs typeface="Source Sans Pro Bold"/>
                <a:sym typeface="Source Sans Pro Bold"/>
              </a:rPr>
              <a:t>Gen 10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3785110" y="1505121"/>
            <a:ext cx="11326986" cy="8781879"/>
          </a:xfrm>
          <a:custGeom>
            <a:avLst/>
            <a:gdLst/>
            <a:ahLst/>
            <a:cxnLst/>
            <a:rect r="r" b="b" t="t" l="l"/>
            <a:pathLst>
              <a:path h="8781879" w="11326986">
                <a:moveTo>
                  <a:pt x="0" y="0"/>
                </a:moveTo>
                <a:lnTo>
                  <a:pt x="11326986" y="0"/>
                </a:lnTo>
                <a:lnTo>
                  <a:pt x="11326986" y="8781879"/>
                </a:lnTo>
                <a:lnTo>
                  <a:pt x="0" y="8781879"/>
                </a:lnTo>
                <a:lnTo>
                  <a:pt x="0" y="0"/>
                </a:lnTo>
                <a:close/>
              </a:path>
            </a:pathLst>
          </a:custGeom>
          <a:blipFill>
            <a:blip r:embed="rId2"/>
            <a:stretch>
              <a:fillRect l="0" t="0" r="0" b="0"/>
            </a:stretch>
          </a:blipFill>
        </p:spPr>
      </p:sp>
      <p:grpSp>
        <p:nvGrpSpPr>
          <p:cNvPr name="Group 3" id="3"/>
          <p:cNvGrpSpPr/>
          <p:nvPr/>
        </p:nvGrpSpPr>
        <p:grpSpPr>
          <a:xfrm rot="0">
            <a:off x="11707138" y="6633500"/>
            <a:ext cx="14099416" cy="140994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A8E"/>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3079"/>
                </a:lnSpc>
                <a:spcBef>
                  <a:spcPct val="0"/>
                </a:spcBef>
              </a:pPr>
            </a:p>
          </p:txBody>
        </p:sp>
      </p:grpSp>
      <p:sp>
        <p:nvSpPr>
          <p:cNvPr name="TextBox 6" id="6"/>
          <p:cNvSpPr txBox="true"/>
          <p:nvPr/>
        </p:nvSpPr>
        <p:spPr>
          <a:xfrm rot="0">
            <a:off x="3445755" y="334242"/>
            <a:ext cx="12005696" cy="1064682"/>
          </a:xfrm>
          <a:prstGeom prst="rect">
            <a:avLst/>
          </a:prstGeom>
        </p:spPr>
        <p:txBody>
          <a:bodyPr anchor="t" rtlCol="false" tIns="0" lIns="0" bIns="0" rIns="0">
            <a:spAutoFit/>
          </a:bodyPr>
          <a:lstStyle/>
          <a:p>
            <a:pPr algn="ctr" marL="0" indent="0" lvl="0">
              <a:lnSpc>
                <a:spcPts val="7925"/>
              </a:lnSpc>
              <a:spcBef>
                <a:spcPct val="0"/>
              </a:spcBef>
            </a:pPr>
            <a:r>
              <a:rPr lang="en-US" sz="7846" strike="noStrike" u="none">
                <a:solidFill>
                  <a:srgbClr val="EDCA8E"/>
                </a:solidFill>
                <a:latin typeface="Dynamo Medium"/>
                <a:ea typeface="Dynamo Medium"/>
                <a:cs typeface="Dynamo Medium"/>
                <a:sym typeface="Dynamo Medium"/>
              </a:rPr>
              <a:t>BORROW BOOK FLOWCHART</a:t>
            </a:r>
          </a:p>
        </p:txBody>
      </p:sp>
      <p:sp>
        <p:nvSpPr>
          <p:cNvPr name="Freeform 7" id="7"/>
          <p:cNvSpPr/>
          <p:nvPr/>
        </p:nvSpPr>
        <p:spPr>
          <a:xfrm flipH="false" flipV="false" rot="5400000">
            <a:off x="-2772285" y="2280156"/>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612695" y="2515890"/>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151103" y="2515890"/>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452555" y="1563450"/>
            <a:ext cx="5239581" cy="6184055"/>
          </a:xfrm>
          <a:custGeom>
            <a:avLst/>
            <a:gdLst/>
            <a:ahLst/>
            <a:cxnLst/>
            <a:rect r="r" b="b" t="t" l="l"/>
            <a:pathLst>
              <a:path h="6184055" w="5239581">
                <a:moveTo>
                  <a:pt x="0" y="0"/>
                </a:moveTo>
                <a:lnTo>
                  <a:pt x="5239581" y="0"/>
                </a:lnTo>
                <a:lnTo>
                  <a:pt x="5239581" y="6184055"/>
                </a:lnTo>
                <a:lnTo>
                  <a:pt x="0" y="6184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608167" y="7861805"/>
            <a:ext cx="1950043" cy="1741979"/>
          </a:xfrm>
          <a:custGeom>
            <a:avLst/>
            <a:gdLst/>
            <a:ahLst/>
            <a:cxnLst/>
            <a:rect r="r" b="b" t="t" l="l"/>
            <a:pathLst>
              <a:path h="1741979" w="1950043">
                <a:moveTo>
                  <a:pt x="0" y="0"/>
                </a:moveTo>
                <a:lnTo>
                  <a:pt x="1950043" y="0"/>
                </a:lnTo>
                <a:lnTo>
                  <a:pt x="1950043" y="1741979"/>
                </a:lnTo>
                <a:lnTo>
                  <a:pt x="0" y="17419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121758" y="333597"/>
            <a:ext cx="9473184" cy="1229853"/>
          </a:xfrm>
          <a:prstGeom prst="rect">
            <a:avLst/>
          </a:prstGeom>
        </p:spPr>
        <p:txBody>
          <a:bodyPr anchor="t" rtlCol="false" tIns="0" lIns="0" bIns="0" rIns="0">
            <a:spAutoFit/>
          </a:bodyPr>
          <a:lstStyle/>
          <a:p>
            <a:pPr algn="ctr" marL="0" indent="0" lvl="0">
              <a:lnSpc>
                <a:spcPts val="9216"/>
              </a:lnSpc>
              <a:spcBef>
                <a:spcPct val="0"/>
              </a:spcBef>
            </a:pPr>
            <a:r>
              <a:rPr lang="en-US" sz="9125" strike="noStrike" u="none">
                <a:solidFill>
                  <a:srgbClr val="EDCA8E"/>
                </a:solidFill>
                <a:latin typeface="Dynamo Medium"/>
                <a:ea typeface="Dynamo Medium"/>
                <a:cs typeface="Dynamo Medium"/>
                <a:sym typeface="Dynamo Medium"/>
              </a:rPr>
              <a:t>RETURN BOOK</a:t>
            </a:r>
          </a:p>
        </p:txBody>
      </p:sp>
      <p:sp>
        <p:nvSpPr>
          <p:cNvPr name="TextBox 7" id="7"/>
          <p:cNvSpPr txBox="true"/>
          <p:nvPr/>
        </p:nvSpPr>
        <p:spPr>
          <a:xfrm rot="0">
            <a:off x="810796" y="2193607"/>
            <a:ext cx="11641759" cy="1576771"/>
          </a:xfrm>
          <a:prstGeom prst="rect">
            <a:avLst/>
          </a:prstGeom>
        </p:spPr>
        <p:txBody>
          <a:bodyPr anchor="t" rtlCol="false" tIns="0" lIns="0" bIns="0" rIns="0">
            <a:spAutoFit/>
          </a:bodyPr>
          <a:lstStyle/>
          <a:p>
            <a:pPr algn="just" marL="868718" indent="-434359" lvl="1">
              <a:lnSpc>
                <a:spcPts val="6437"/>
              </a:lnSpc>
              <a:spcBef>
                <a:spcPct val="0"/>
              </a:spcBef>
              <a:buFont typeface="Arial"/>
              <a:buChar char="•"/>
            </a:pPr>
            <a:r>
              <a:rPr lang="en-US" sz="4023" strike="noStrike" u="none">
                <a:solidFill>
                  <a:srgbClr val="000000"/>
                </a:solidFill>
                <a:latin typeface="Alice Bold"/>
                <a:ea typeface="Alice Bold"/>
                <a:cs typeface="Alice Bold"/>
                <a:sym typeface="Alice Bold"/>
              </a:rPr>
              <a:t>The returnBook() function allows user to return the books back to the library.</a:t>
            </a:r>
          </a:p>
        </p:txBody>
      </p:sp>
      <p:sp>
        <p:nvSpPr>
          <p:cNvPr name="TextBox 8" id="8"/>
          <p:cNvSpPr txBox="true"/>
          <p:nvPr/>
        </p:nvSpPr>
        <p:spPr>
          <a:xfrm rot="0">
            <a:off x="810796" y="3860482"/>
            <a:ext cx="11858600" cy="2386396"/>
          </a:xfrm>
          <a:prstGeom prst="rect">
            <a:avLst/>
          </a:prstGeom>
        </p:spPr>
        <p:txBody>
          <a:bodyPr anchor="t" rtlCol="false" tIns="0" lIns="0" bIns="0" rIns="0">
            <a:spAutoFit/>
          </a:bodyPr>
          <a:lstStyle/>
          <a:p>
            <a:pPr algn="just" marL="868718" indent="-434359" lvl="1">
              <a:lnSpc>
                <a:spcPts val="6437"/>
              </a:lnSpc>
              <a:spcBef>
                <a:spcPct val="0"/>
              </a:spcBef>
              <a:buFont typeface="Arial"/>
              <a:buChar char="•"/>
            </a:pPr>
            <a:r>
              <a:rPr lang="en-US" sz="4023" strike="noStrike" u="none">
                <a:solidFill>
                  <a:srgbClr val="000000"/>
                </a:solidFill>
                <a:latin typeface="Alice Bold"/>
                <a:ea typeface="Alice Bold"/>
                <a:cs typeface="Alice Bold"/>
                <a:sym typeface="Alice Bold"/>
              </a:rPr>
              <a:t> There are three parts that user has to fill before returning books successfully, such as user’s name, book ID and book’s name.</a:t>
            </a:r>
          </a:p>
        </p:txBody>
      </p:sp>
      <p:sp>
        <p:nvSpPr>
          <p:cNvPr name="TextBox 9" id="9"/>
          <p:cNvSpPr txBox="true"/>
          <p:nvPr/>
        </p:nvSpPr>
        <p:spPr>
          <a:xfrm rot="0">
            <a:off x="810796" y="6332603"/>
            <a:ext cx="11042690" cy="767146"/>
          </a:xfrm>
          <a:prstGeom prst="rect">
            <a:avLst/>
          </a:prstGeom>
        </p:spPr>
        <p:txBody>
          <a:bodyPr anchor="t" rtlCol="false" tIns="0" lIns="0" bIns="0" rIns="0">
            <a:spAutoFit/>
          </a:bodyPr>
          <a:lstStyle/>
          <a:p>
            <a:pPr algn="just" marL="868718" indent="-434359" lvl="1">
              <a:lnSpc>
                <a:spcPts val="6437"/>
              </a:lnSpc>
              <a:spcBef>
                <a:spcPct val="0"/>
              </a:spcBef>
              <a:buFont typeface="Arial"/>
              <a:buChar char="•"/>
            </a:pPr>
            <a:r>
              <a:rPr lang="en-US" sz="4023" strike="noStrike" u="none">
                <a:solidFill>
                  <a:srgbClr val="000000"/>
                </a:solidFill>
                <a:latin typeface="Alice Bold"/>
                <a:ea typeface="Alice Bold"/>
                <a:cs typeface="Alice Bold"/>
                <a:sym typeface="Alice Bold"/>
              </a:rPr>
              <a:t>Which file does returnbook() function need ?</a:t>
            </a:r>
          </a:p>
        </p:txBody>
      </p:sp>
      <p:sp>
        <p:nvSpPr>
          <p:cNvPr name="TextBox 10" id="10"/>
          <p:cNvSpPr txBox="true"/>
          <p:nvPr/>
        </p:nvSpPr>
        <p:spPr>
          <a:xfrm rot="0">
            <a:off x="810796" y="7185474"/>
            <a:ext cx="5341099" cy="767146"/>
          </a:xfrm>
          <a:prstGeom prst="rect">
            <a:avLst/>
          </a:prstGeom>
        </p:spPr>
        <p:txBody>
          <a:bodyPr anchor="t" rtlCol="false" tIns="0" lIns="0" bIns="0" rIns="0">
            <a:spAutoFit/>
          </a:bodyPr>
          <a:lstStyle/>
          <a:p>
            <a:pPr algn="just" marL="868718" indent="-434359" lvl="1">
              <a:lnSpc>
                <a:spcPts val="6437"/>
              </a:lnSpc>
              <a:spcBef>
                <a:spcPct val="0"/>
              </a:spcBef>
              <a:buFont typeface="Arial"/>
              <a:buChar char="•"/>
            </a:pPr>
            <a:r>
              <a:rPr lang="en-US" sz="4023" strike="noStrike" u="none">
                <a:solidFill>
                  <a:srgbClr val="000000"/>
                </a:solidFill>
                <a:latin typeface="Alice Bold"/>
                <a:ea typeface="Alice Bold"/>
                <a:cs typeface="Alice Bold"/>
                <a:sym typeface="Alice Bold"/>
              </a:rPr>
              <a:t>How does it work ?</a:t>
            </a:r>
          </a:p>
        </p:txBody>
      </p:sp>
      <p:sp>
        <p:nvSpPr>
          <p:cNvPr name="Freeform 11" id="11"/>
          <p:cNvSpPr/>
          <p:nvPr/>
        </p:nvSpPr>
        <p:spPr>
          <a:xfrm flipH="false" flipV="false" rot="0">
            <a:off x="8258415" y="7861805"/>
            <a:ext cx="1950043" cy="1741979"/>
          </a:xfrm>
          <a:custGeom>
            <a:avLst/>
            <a:gdLst/>
            <a:ahLst/>
            <a:cxnLst/>
            <a:rect r="r" b="b" t="t" l="l"/>
            <a:pathLst>
              <a:path h="1741979" w="1950043">
                <a:moveTo>
                  <a:pt x="0" y="0"/>
                </a:moveTo>
                <a:lnTo>
                  <a:pt x="1950043" y="0"/>
                </a:lnTo>
                <a:lnTo>
                  <a:pt x="1950043" y="1741979"/>
                </a:lnTo>
                <a:lnTo>
                  <a:pt x="0" y="17419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898782" y="7861805"/>
            <a:ext cx="1950043" cy="1741979"/>
          </a:xfrm>
          <a:custGeom>
            <a:avLst/>
            <a:gdLst/>
            <a:ahLst/>
            <a:cxnLst/>
            <a:rect r="r" b="b" t="t" l="l"/>
            <a:pathLst>
              <a:path h="1741979" w="1950043">
                <a:moveTo>
                  <a:pt x="0" y="0"/>
                </a:moveTo>
                <a:lnTo>
                  <a:pt x="1950043" y="0"/>
                </a:lnTo>
                <a:lnTo>
                  <a:pt x="1950043" y="1741979"/>
                </a:lnTo>
                <a:lnTo>
                  <a:pt x="0" y="17419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16220498" y="3619224"/>
            <a:ext cx="3948732" cy="2441034"/>
          </a:xfrm>
          <a:custGeom>
            <a:avLst/>
            <a:gdLst/>
            <a:ahLst/>
            <a:cxnLst/>
            <a:rect r="r" b="b" t="t" l="l"/>
            <a:pathLst>
              <a:path h="2441034" w="3948732">
                <a:moveTo>
                  <a:pt x="0" y="0"/>
                </a:moveTo>
                <a:lnTo>
                  <a:pt x="3948732" y="0"/>
                </a:lnTo>
                <a:lnTo>
                  <a:pt x="3948732" y="2441034"/>
                </a:lnTo>
                <a:lnTo>
                  <a:pt x="0" y="2441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43915" y="6873809"/>
            <a:ext cx="3703320" cy="4114800"/>
          </a:xfrm>
          <a:custGeom>
            <a:avLst/>
            <a:gdLst/>
            <a:ahLst/>
            <a:cxnLst/>
            <a:rect r="r" b="b" t="t" l="l"/>
            <a:pathLst>
              <a:path h="4114800" w="3703320">
                <a:moveTo>
                  <a:pt x="0" y="0"/>
                </a:moveTo>
                <a:lnTo>
                  <a:pt x="3703320" y="0"/>
                </a:lnTo>
                <a:lnTo>
                  <a:pt x="370332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96022" y="3701608"/>
            <a:ext cx="3682194" cy="2276265"/>
          </a:xfrm>
          <a:custGeom>
            <a:avLst/>
            <a:gdLst/>
            <a:ahLst/>
            <a:cxnLst/>
            <a:rect r="r" b="b" t="t" l="l"/>
            <a:pathLst>
              <a:path h="2276265" w="3682194">
                <a:moveTo>
                  <a:pt x="0" y="0"/>
                </a:moveTo>
                <a:lnTo>
                  <a:pt x="3682194" y="0"/>
                </a:lnTo>
                <a:lnTo>
                  <a:pt x="3682194" y="2276265"/>
                </a:lnTo>
                <a:lnTo>
                  <a:pt x="0" y="22762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3612695" y="2515890"/>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0">
            <a:off x="13971590" y="-642664"/>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0">
            <a:off x="14123990" y="-490264"/>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4127292" y="7369832"/>
            <a:ext cx="2095192" cy="345438"/>
            <a:chOff x="0" y="0"/>
            <a:chExt cx="551820" cy="90980"/>
          </a:xfrm>
        </p:grpSpPr>
        <p:sp>
          <p:nvSpPr>
            <p:cNvPr name="Freeform 9" id="9"/>
            <p:cNvSpPr/>
            <p:nvPr/>
          </p:nvSpPr>
          <p:spPr>
            <a:xfrm flipH="false" flipV="false" rot="0">
              <a:off x="0" y="0"/>
              <a:ext cx="551820" cy="90980"/>
            </a:xfrm>
            <a:custGeom>
              <a:avLst/>
              <a:gdLst/>
              <a:ahLst/>
              <a:cxnLst/>
              <a:rect r="r" b="b" t="t" l="l"/>
              <a:pathLst>
                <a:path h="90980" w="551820">
                  <a:moveTo>
                    <a:pt x="0" y="0"/>
                  </a:moveTo>
                  <a:lnTo>
                    <a:pt x="551820" y="0"/>
                  </a:lnTo>
                  <a:lnTo>
                    <a:pt x="551820" y="90980"/>
                  </a:lnTo>
                  <a:lnTo>
                    <a:pt x="0" y="90980"/>
                  </a:lnTo>
                  <a:close/>
                </a:path>
              </a:pathLst>
            </a:custGeom>
            <a:solidFill>
              <a:srgbClr val="FFFFFF"/>
            </a:solidFill>
          </p:spPr>
        </p:sp>
        <p:sp>
          <p:nvSpPr>
            <p:cNvPr name="TextBox 10" id="10"/>
            <p:cNvSpPr txBox="true"/>
            <p:nvPr/>
          </p:nvSpPr>
          <p:spPr>
            <a:xfrm>
              <a:off x="0" y="-38100"/>
              <a:ext cx="551820" cy="129080"/>
            </a:xfrm>
            <a:prstGeom prst="rect">
              <a:avLst/>
            </a:prstGeom>
          </p:spPr>
          <p:txBody>
            <a:bodyPr anchor="ctr" rtlCol="false" tIns="50800" lIns="50800" bIns="50800" rIns="50800"/>
            <a:lstStyle/>
            <a:p>
              <a:pPr algn="ctr">
                <a:lnSpc>
                  <a:spcPts val="3079"/>
                </a:lnSpc>
              </a:pPr>
            </a:p>
          </p:txBody>
        </p:sp>
      </p:grpSp>
      <p:sp>
        <p:nvSpPr>
          <p:cNvPr name="Freeform 11" id="11"/>
          <p:cNvSpPr/>
          <p:nvPr/>
        </p:nvSpPr>
        <p:spPr>
          <a:xfrm flipH="false" flipV="false" rot="0">
            <a:off x="2919135" y="1567136"/>
            <a:ext cx="4511507" cy="8129758"/>
          </a:xfrm>
          <a:custGeom>
            <a:avLst/>
            <a:gdLst/>
            <a:ahLst/>
            <a:cxnLst/>
            <a:rect r="r" b="b" t="t" l="l"/>
            <a:pathLst>
              <a:path h="8129758" w="4511507">
                <a:moveTo>
                  <a:pt x="0" y="0"/>
                </a:moveTo>
                <a:lnTo>
                  <a:pt x="4511507" y="0"/>
                </a:lnTo>
                <a:lnTo>
                  <a:pt x="4511507" y="8129758"/>
                </a:lnTo>
                <a:lnTo>
                  <a:pt x="0" y="8129758"/>
                </a:lnTo>
                <a:lnTo>
                  <a:pt x="0" y="0"/>
                </a:lnTo>
                <a:close/>
              </a:path>
            </a:pathLst>
          </a:custGeom>
          <a:blipFill>
            <a:blip r:embed="rId10"/>
            <a:stretch>
              <a:fillRect l="0" t="0" r="0" b="0"/>
            </a:stretch>
          </a:blipFill>
        </p:spPr>
      </p:sp>
      <p:sp>
        <p:nvSpPr>
          <p:cNvPr name="Freeform 12" id="12"/>
          <p:cNvSpPr/>
          <p:nvPr/>
        </p:nvSpPr>
        <p:spPr>
          <a:xfrm flipH="false" flipV="false" rot="0">
            <a:off x="8472463" y="1241006"/>
            <a:ext cx="6294470" cy="8455887"/>
          </a:xfrm>
          <a:custGeom>
            <a:avLst/>
            <a:gdLst/>
            <a:ahLst/>
            <a:cxnLst/>
            <a:rect r="r" b="b" t="t" l="l"/>
            <a:pathLst>
              <a:path h="8455887" w="6294470">
                <a:moveTo>
                  <a:pt x="0" y="0"/>
                </a:moveTo>
                <a:lnTo>
                  <a:pt x="6294470" y="0"/>
                </a:lnTo>
                <a:lnTo>
                  <a:pt x="6294470" y="8455888"/>
                </a:lnTo>
                <a:lnTo>
                  <a:pt x="0" y="8455888"/>
                </a:lnTo>
                <a:lnTo>
                  <a:pt x="0" y="0"/>
                </a:lnTo>
                <a:close/>
              </a:path>
            </a:pathLst>
          </a:custGeom>
          <a:blipFill>
            <a:blip r:embed="rId11"/>
            <a:stretch>
              <a:fillRect l="0" t="0" r="0" b="0"/>
            </a:stretch>
          </a:blipFill>
        </p:spPr>
      </p:sp>
      <p:sp>
        <p:nvSpPr>
          <p:cNvPr name="TextBox 13" id="13"/>
          <p:cNvSpPr txBox="true"/>
          <p:nvPr/>
        </p:nvSpPr>
        <p:spPr>
          <a:xfrm rot="0">
            <a:off x="7829520" y="3552549"/>
            <a:ext cx="9525" cy="580390"/>
          </a:xfrm>
          <a:prstGeom prst="rect">
            <a:avLst/>
          </a:prstGeom>
        </p:spPr>
        <p:txBody>
          <a:bodyPr anchor="t" rtlCol="false" tIns="0" lIns="0" bIns="0" rIns="0">
            <a:spAutoFit/>
          </a:bodyPr>
          <a:lstStyle/>
          <a:p>
            <a:pPr algn="ctr">
              <a:lnSpc>
                <a:spcPts val="4759"/>
              </a:lnSpc>
            </a:pPr>
          </a:p>
        </p:txBody>
      </p:sp>
      <p:sp>
        <p:nvSpPr>
          <p:cNvPr name="TextBox 14" id="14"/>
          <p:cNvSpPr txBox="true"/>
          <p:nvPr/>
        </p:nvSpPr>
        <p:spPr>
          <a:xfrm rot="0">
            <a:off x="8711248" y="4680977"/>
            <a:ext cx="9525" cy="580390"/>
          </a:xfrm>
          <a:prstGeom prst="rect">
            <a:avLst/>
          </a:prstGeom>
        </p:spPr>
        <p:txBody>
          <a:bodyPr anchor="t" rtlCol="false" tIns="0" lIns="0" bIns="0" rIns="0">
            <a:spAutoFit/>
          </a:bodyPr>
          <a:lstStyle/>
          <a:p>
            <a:pPr algn="ctr">
              <a:lnSpc>
                <a:spcPts val="4759"/>
              </a:lnSpc>
            </a:pPr>
          </a:p>
        </p:txBody>
      </p:sp>
      <p:sp>
        <p:nvSpPr>
          <p:cNvPr name="TextBox 15" id="15"/>
          <p:cNvSpPr txBox="true"/>
          <p:nvPr/>
        </p:nvSpPr>
        <p:spPr>
          <a:xfrm rot="0">
            <a:off x="3974656" y="152400"/>
            <a:ext cx="9473184" cy="1229853"/>
          </a:xfrm>
          <a:prstGeom prst="rect">
            <a:avLst/>
          </a:prstGeom>
        </p:spPr>
        <p:txBody>
          <a:bodyPr anchor="t" rtlCol="false" tIns="0" lIns="0" bIns="0" rIns="0">
            <a:spAutoFit/>
          </a:bodyPr>
          <a:lstStyle/>
          <a:p>
            <a:pPr algn="ctr" marL="0" indent="0" lvl="0">
              <a:lnSpc>
                <a:spcPts val="9216"/>
              </a:lnSpc>
              <a:spcBef>
                <a:spcPct val="0"/>
              </a:spcBef>
            </a:pPr>
            <a:r>
              <a:rPr lang="en-US" sz="9125" strike="noStrike" u="none">
                <a:solidFill>
                  <a:srgbClr val="EDCA8E"/>
                </a:solidFill>
                <a:latin typeface="Dynamo Medium"/>
                <a:ea typeface="Dynamo Medium"/>
                <a:cs typeface="Dynamo Medium"/>
                <a:sym typeface="Dynamo Medium"/>
              </a:rPr>
              <a:t>RETURN BOOK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3870898" y="335609"/>
            <a:ext cx="10546205" cy="1229853"/>
          </a:xfrm>
          <a:prstGeom prst="rect">
            <a:avLst/>
          </a:prstGeom>
        </p:spPr>
        <p:txBody>
          <a:bodyPr anchor="t" rtlCol="false" tIns="0" lIns="0" bIns="0" rIns="0">
            <a:spAutoFit/>
          </a:bodyPr>
          <a:lstStyle/>
          <a:p>
            <a:pPr algn="ctr" marL="0" indent="0" lvl="0">
              <a:lnSpc>
                <a:spcPts val="9216"/>
              </a:lnSpc>
              <a:spcBef>
                <a:spcPct val="0"/>
              </a:spcBef>
            </a:pPr>
            <a:r>
              <a:rPr lang="en-US" sz="9125" strike="noStrike" u="none">
                <a:solidFill>
                  <a:srgbClr val="EDCA8E"/>
                </a:solidFill>
                <a:latin typeface="Dynamo Medium"/>
                <a:ea typeface="Dynamo Medium"/>
                <a:cs typeface="Dynamo Medium"/>
                <a:sym typeface="Dynamo Medium"/>
              </a:rPr>
              <a:t>STUDENT DETAIL</a:t>
            </a:r>
          </a:p>
        </p:txBody>
      </p:sp>
      <p:sp>
        <p:nvSpPr>
          <p:cNvPr name="Freeform 3" id="3"/>
          <p:cNvSpPr/>
          <p:nvPr/>
        </p:nvSpPr>
        <p:spPr>
          <a:xfrm flipH="false" flipV="false" rot="5400000">
            <a:off x="-2515890" y="2280156"/>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0281156" y="2280156"/>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034299" y="2723322"/>
            <a:ext cx="12219402" cy="2126648"/>
          </a:xfrm>
          <a:prstGeom prst="rect">
            <a:avLst/>
          </a:prstGeom>
        </p:spPr>
        <p:txBody>
          <a:bodyPr anchor="t" rtlCol="false" tIns="0" lIns="0" bIns="0" rIns="0">
            <a:spAutoFit/>
          </a:bodyPr>
          <a:lstStyle/>
          <a:p>
            <a:pPr algn="just" marL="868718" indent="-434359" lvl="1">
              <a:lnSpc>
                <a:spcPts val="5633"/>
              </a:lnSpc>
              <a:spcBef>
                <a:spcPct val="0"/>
              </a:spcBef>
              <a:buFont typeface="Arial"/>
              <a:buChar char="•"/>
            </a:pPr>
            <a:r>
              <a:rPr lang="en-US" sz="4023" strike="noStrike" u="none">
                <a:solidFill>
                  <a:srgbClr val="000000"/>
                </a:solidFill>
                <a:latin typeface="Alice Bold"/>
                <a:ea typeface="Alice Bold"/>
                <a:cs typeface="Alice Bold"/>
                <a:sym typeface="Alice Bold"/>
              </a:rPr>
              <a:t>The Student-detail() function allows the librarian to view how many student borrow and who they are with clearly information .</a:t>
            </a:r>
          </a:p>
        </p:txBody>
      </p:sp>
      <p:sp>
        <p:nvSpPr>
          <p:cNvPr name="TextBox 6" id="6"/>
          <p:cNvSpPr txBox="true"/>
          <p:nvPr/>
        </p:nvSpPr>
        <p:spPr>
          <a:xfrm rot="0">
            <a:off x="3034299" y="5057775"/>
            <a:ext cx="11050658" cy="1412273"/>
          </a:xfrm>
          <a:prstGeom prst="rect">
            <a:avLst/>
          </a:prstGeom>
        </p:spPr>
        <p:txBody>
          <a:bodyPr anchor="t" rtlCol="false" tIns="0" lIns="0" bIns="0" rIns="0">
            <a:spAutoFit/>
          </a:bodyPr>
          <a:lstStyle/>
          <a:p>
            <a:pPr algn="just" marL="868718" indent="-434359" lvl="1">
              <a:lnSpc>
                <a:spcPts val="5633"/>
              </a:lnSpc>
              <a:buFont typeface="Arial"/>
              <a:buChar char="•"/>
            </a:pPr>
            <a:r>
              <a:rPr lang="en-US" sz="4023">
                <a:solidFill>
                  <a:srgbClr val="000000"/>
                </a:solidFill>
                <a:latin typeface="Alice Bold"/>
                <a:ea typeface="Alice Bold"/>
                <a:cs typeface="Alice Bold"/>
                <a:sym typeface="Alice Bold"/>
              </a:rPr>
              <a:t>There are only 2 choice for librarian to use in Student-detail() function  .</a:t>
            </a:r>
          </a:p>
        </p:txBody>
      </p:sp>
      <p:sp>
        <p:nvSpPr>
          <p:cNvPr name="TextBox 7" id="7"/>
          <p:cNvSpPr txBox="true"/>
          <p:nvPr/>
        </p:nvSpPr>
        <p:spPr>
          <a:xfrm rot="0">
            <a:off x="3034299" y="6679598"/>
            <a:ext cx="11737181" cy="697898"/>
          </a:xfrm>
          <a:prstGeom prst="rect">
            <a:avLst/>
          </a:prstGeom>
        </p:spPr>
        <p:txBody>
          <a:bodyPr anchor="t" rtlCol="false" tIns="0" lIns="0" bIns="0" rIns="0">
            <a:spAutoFit/>
          </a:bodyPr>
          <a:lstStyle/>
          <a:p>
            <a:pPr algn="just" marL="868718" indent="-434359" lvl="1">
              <a:lnSpc>
                <a:spcPts val="5633"/>
              </a:lnSpc>
              <a:buFont typeface="Arial"/>
              <a:buChar char="•"/>
            </a:pPr>
            <a:r>
              <a:rPr lang="en-US" sz="4023">
                <a:solidFill>
                  <a:srgbClr val="000000"/>
                </a:solidFill>
                <a:latin typeface="Alice Bold"/>
                <a:ea typeface="Alice Bold"/>
                <a:cs typeface="Alice Bold"/>
                <a:sym typeface="Alice Bold"/>
              </a:rPr>
              <a:t>Which file does Student-detail() function need ?</a:t>
            </a:r>
          </a:p>
        </p:txBody>
      </p:sp>
      <p:sp>
        <p:nvSpPr>
          <p:cNvPr name="TextBox 8" id="8"/>
          <p:cNvSpPr txBox="true"/>
          <p:nvPr/>
        </p:nvSpPr>
        <p:spPr>
          <a:xfrm rot="0">
            <a:off x="3034299" y="7587046"/>
            <a:ext cx="5341099" cy="697898"/>
          </a:xfrm>
          <a:prstGeom prst="rect">
            <a:avLst/>
          </a:prstGeom>
        </p:spPr>
        <p:txBody>
          <a:bodyPr anchor="t" rtlCol="false" tIns="0" lIns="0" bIns="0" rIns="0">
            <a:spAutoFit/>
          </a:bodyPr>
          <a:lstStyle/>
          <a:p>
            <a:pPr algn="just" marL="868718" indent="-434359" lvl="1">
              <a:lnSpc>
                <a:spcPts val="5633"/>
              </a:lnSpc>
              <a:buFont typeface="Arial"/>
              <a:buChar char="•"/>
            </a:pPr>
            <a:r>
              <a:rPr lang="en-US" sz="4023">
                <a:solidFill>
                  <a:srgbClr val="000000"/>
                </a:solidFill>
                <a:latin typeface="Alice Bold"/>
                <a:ea typeface="Alice Bold"/>
                <a:cs typeface="Alice Bold"/>
                <a:sym typeface="Alice Bold"/>
              </a:rPr>
              <a:t>How does it work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72416" y="1565306"/>
            <a:ext cx="7494223" cy="8676154"/>
          </a:xfrm>
          <a:custGeom>
            <a:avLst/>
            <a:gdLst/>
            <a:ahLst/>
            <a:cxnLst/>
            <a:rect r="r" b="b" t="t" l="l"/>
            <a:pathLst>
              <a:path h="8676154" w="7494223">
                <a:moveTo>
                  <a:pt x="0" y="0"/>
                </a:moveTo>
                <a:lnTo>
                  <a:pt x="7494223" y="0"/>
                </a:lnTo>
                <a:lnTo>
                  <a:pt x="7494223" y="8676154"/>
                </a:lnTo>
                <a:lnTo>
                  <a:pt x="0" y="8676154"/>
                </a:lnTo>
                <a:lnTo>
                  <a:pt x="0" y="0"/>
                </a:lnTo>
                <a:close/>
              </a:path>
            </a:pathLst>
          </a:custGeom>
          <a:blipFill>
            <a:blip r:embed="rId2"/>
            <a:stretch>
              <a:fillRect l="0" t="0" r="0" b="0"/>
            </a:stretch>
          </a:blipFill>
        </p:spPr>
      </p:sp>
      <p:sp>
        <p:nvSpPr>
          <p:cNvPr name="Freeform 3" id="3"/>
          <p:cNvSpPr/>
          <p:nvPr/>
        </p:nvSpPr>
        <p:spPr>
          <a:xfrm flipH="false" flipV="false" rot="0">
            <a:off x="7547589" y="1565462"/>
            <a:ext cx="10721361" cy="8324242"/>
          </a:xfrm>
          <a:custGeom>
            <a:avLst/>
            <a:gdLst/>
            <a:ahLst/>
            <a:cxnLst/>
            <a:rect r="r" b="b" t="t" l="l"/>
            <a:pathLst>
              <a:path h="8324242" w="10721361">
                <a:moveTo>
                  <a:pt x="0" y="0"/>
                </a:moveTo>
                <a:lnTo>
                  <a:pt x="10721361" y="0"/>
                </a:lnTo>
                <a:lnTo>
                  <a:pt x="10721361" y="8324243"/>
                </a:lnTo>
                <a:lnTo>
                  <a:pt x="0" y="8324243"/>
                </a:lnTo>
                <a:lnTo>
                  <a:pt x="0" y="0"/>
                </a:lnTo>
                <a:close/>
              </a:path>
            </a:pathLst>
          </a:custGeom>
          <a:blipFill>
            <a:blip r:embed="rId3"/>
            <a:stretch>
              <a:fillRect l="0" t="0" r="0" b="0"/>
            </a:stretch>
          </a:blipFill>
        </p:spPr>
      </p:sp>
      <p:grpSp>
        <p:nvGrpSpPr>
          <p:cNvPr name="Group 4" id="4"/>
          <p:cNvGrpSpPr/>
          <p:nvPr/>
        </p:nvGrpSpPr>
        <p:grpSpPr>
          <a:xfrm rot="0">
            <a:off x="14673768" y="5114005"/>
            <a:ext cx="3614232" cy="1464811"/>
            <a:chOff x="0" y="0"/>
            <a:chExt cx="951896" cy="385794"/>
          </a:xfrm>
        </p:grpSpPr>
        <p:sp>
          <p:nvSpPr>
            <p:cNvPr name="Freeform 5" id="5"/>
            <p:cNvSpPr/>
            <p:nvPr/>
          </p:nvSpPr>
          <p:spPr>
            <a:xfrm flipH="false" flipV="false" rot="0">
              <a:off x="0" y="0"/>
              <a:ext cx="951896" cy="385794"/>
            </a:xfrm>
            <a:custGeom>
              <a:avLst/>
              <a:gdLst/>
              <a:ahLst/>
              <a:cxnLst/>
              <a:rect r="r" b="b" t="t" l="l"/>
              <a:pathLst>
                <a:path h="385794" w="951896">
                  <a:moveTo>
                    <a:pt x="0" y="0"/>
                  </a:moveTo>
                  <a:lnTo>
                    <a:pt x="951896" y="0"/>
                  </a:lnTo>
                  <a:lnTo>
                    <a:pt x="951896" y="385794"/>
                  </a:lnTo>
                  <a:lnTo>
                    <a:pt x="0" y="385794"/>
                  </a:lnTo>
                  <a:close/>
                </a:path>
              </a:pathLst>
            </a:custGeom>
            <a:solidFill>
              <a:srgbClr val="FFFFFF"/>
            </a:solidFill>
          </p:spPr>
        </p:sp>
        <p:sp>
          <p:nvSpPr>
            <p:cNvPr name="TextBox 6" id="6"/>
            <p:cNvSpPr txBox="true"/>
            <p:nvPr/>
          </p:nvSpPr>
          <p:spPr>
            <a:xfrm>
              <a:off x="0" y="-38100"/>
              <a:ext cx="951896" cy="423894"/>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3870898" y="335609"/>
            <a:ext cx="10546205" cy="1229853"/>
          </a:xfrm>
          <a:prstGeom prst="rect">
            <a:avLst/>
          </a:prstGeom>
        </p:spPr>
        <p:txBody>
          <a:bodyPr anchor="t" rtlCol="false" tIns="0" lIns="0" bIns="0" rIns="0">
            <a:spAutoFit/>
          </a:bodyPr>
          <a:lstStyle/>
          <a:p>
            <a:pPr algn="ctr" marL="0" indent="0" lvl="0">
              <a:lnSpc>
                <a:spcPts val="9216"/>
              </a:lnSpc>
              <a:spcBef>
                <a:spcPct val="0"/>
              </a:spcBef>
            </a:pPr>
            <a:r>
              <a:rPr lang="en-US" sz="9125" strike="noStrike" u="none">
                <a:solidFill>
                  <a:srgbClr val="EDCA8E"/>
                </a:solidFill>
                <a:latin typeface="Dynamo Medium"/>
                <a:ea typeface="Dynamo Medium"/>
                <a:cs typeface="Dynamo Medium"/>
                <a:sym typeface="Dynamo Medium"/>
              </a:rPr>
              <a:t>STUDENT DETAILS</a:t>
            </a:r>
          </a:p>
        </p:txBody>
      </p:sp>
      <p:sp>
        <p:nvSpPr>
          <p:cNvPr name="AutoShape 8" id="8"/>
          <p:cNvSpPr/>
          <p:nvPr/>
        </p:nvSpPr>
        <p:spPr>
          <a:xfrm>
            <a:off x="16634897" y="4723647"/>
            <a:ext cx="0" cy="281833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448197" y="2398023"/>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80943" y="-573763"/>
            <a:ext cx="11434572" cy="1143452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1836" r="0" b="-1836"/>
              </a:stretch>
            </a:blipFill>
          </p:spPr>
        </p:sp>
      </p:grpSp>
      <p:grpSp>
        <p:nvGrpSpPr>
          <p:cNvPr name="Group 5" id="5"/>
          <p:cNvGrpSpPr/>
          <p:nvPr/>
        </p:nvGrpSpPr>
        <p:grpSpPr>
          <a:xfrm rot="0">
            <a:off x="8909240" y="1005824"/>
            <a:ext cx="4593733" cy="45937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7" id="7"/>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8" id="8"/>
          <p:cNvGrpSpPr/>
          <p:nvPr/>
        </p:nvGrpSpPr>
        <p:grpSpPr>
          <a:xfrm rot="0">
            <a:off x="9046583" y="1150177"/>
            <a:ext cx="4305044" cy="4305027"/>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46153" t="0" r="-46153" b="0"/>
              </a:stretch>
            </a:blipFill>
          </p:spPr>
        </p:sp>
      </p:grpSp>
      <p:sp>
        <p:nvSpPr>
          <p:cNvPr name="TextBox 10" id="10"/>
          <p:cNvSpPr txBox="true"/>
          <p:nvPr/>
        </p:nvSpPr>
        <p:spPr>
          <a:xfrm rot="0">
            <a:off x="3230422" y="6408090"/>
            <a:ext cx="5913578" cy="720725"/>
          </a:xfrm>
          <a:prstGeom prst="rect">
            <a:avLst/>
          </a:prstGeom>
        </p:spPr>
        <p:txBody>
          <a:bodyPr anchor="t" rtlCol="false" tIns="0" lIns="0" bIns="0" rIns="0">
            <a:spAutoFit/>
          </a:bodyPr>
          <a:lstStyle/>
          <a:p>
            <a:pPr algn="l">
              <a:lnSpc>
                <a:spcPts val="5650"/>
              </a:lnSpc>
            </a:pPr>
            <a:r>
              <a:rPr lang="en-US" sz="5000">
                <a:solidFill>
                  <a:srgbClr val="FCFEFF"/>
                </a:solidFill>
                <a:latin typeface="Source Sans Pro Bold"/>
                <a:ea typeface="Source Sans Pro Bold"/>
                <a:cs typeface="Source Sans Pro Bold"/>
                <a:sym typeface="Source Sans Pro Bold"/>
              </a:rPr>
              <a:t>Group 1 : Team 7</a:t>
            </a:r>
          </a:p>
        </p:txBody>
      </p:sp>
      <p:sp>
        <p:nvSpPr>
          <p:cNvPr name="TextBox 11" id="11"/>
          <p:cNvSpPr txBox="true"/>
          <p:nvPr/>
        </p:nvSpPr>
        <p:spPr>
          <a:xfrm rot="0">
            <a:off x="6325189" y="7080104"/>
            <a:ext cx="2584051" cy="527304"/>
          </a:xfrm>
          <a:prstGeom prst="rect">
            <a:avLst/>
          </a:prstGeom>
        </p:spPr>
        <p:txBody>
          <a:bodyPr anchor="t" rtlCol="false" tIns="0" lIns="0" bIns="0" rIns="0">
            <a:spAutoFit/>
          </a:bodyPr>
          <a:lstStyle/>
          <a:p>
            <a:pPr algn="l">
              <a:lnSpc>
                <a:spcPts val="4068"/>
              </a:lnSpc>
            </a:pPr>
            <a:r>
              <a:rPr lang="en-US" sz="3600">
                <a:solidFill>
                  <a:srgbClr val="FCFEFF"/>
                </a:solidFill>
                <a:latin typeface="Source Sans Pro Bold"/>
                <a:ea typeface="Source Sans Pro Bold"/>
                <a:cs typeface="Source Sans Pro Bold"/>
                <a:sym typeface="Source Sans Pro Bold"/>
              </a:rPr>
              <a:t>Gen 10</a:t>
            </a:r>
          </a:p>
        </p:txBody>
      </p:sp>
      <p:sp>
        <p:nvSpPr>
          <p:cNvPr name="TextBox 12" id="12"/>
          <p:cNvSpPr txBox="true"/>
          <p:nvPr/>
        </p:nvSpPr>
        <p:spPr>
          <a:xfrm rot="0">
            <a:off x="1813170" y="1743549"/>
            <a:ext cx="6463119" cy="6343648"/>
          </a:xfrm>
          <a:prstGeom prst="rect">
            <a:avLst/>
          </a:prstGeom>
        </p:spPr>
        <p:txBody>
          <a:bodyPr anchor="t" rtlCol="false" tIns="0" lIns="0" bIns="0" rIns="0">
            <a:spAutoFit/>
          </a:bodyPr>
          <a:lstStyle/>
          <a:p>
            <a:pPr algn="ctr">
              <a:lnSpc>
                <a:spcPts val="12600"/>
              </a:lnSpc>
            </a:pPr>
            <a:r>
              <a:rPr lang="en-US" sz="9000">
                <a:solidFill>
                  <a:srgbClr val="DEB97E"/>
                </a:solidFill>
                <a:latin typeface="Canva Sans Bold"/>
                <a:ea typeface="Canva Sans Bold"/>
                <a:cs typeface="Canva Sans Bold"/>
                <a:sym typeface="Canva Sans Bold"/>
              </a:rPr>
              <a:t>Welcome to our project demo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15890" y="2280156"/>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281156" y="2280156"/>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69008" y="3460115"/>
            <a:ext cx="10169267" cy="3195319"/>
          </a:xfrm>
          <a:prstGeom prst="rect">
            <a:avLst/>
          </a:prstGeom>
        </p:spPr>
        <p:txBody>
          <a:bodyPr anchor="t" rtlCol="false" tIns="0" lIns="0" bIns="0" rIns="0">
            <a:spAutoFit/>
          </a:bodyPr>
          <a:lstStyle/>
          <a:p>
            <a:pPr algn="ctr">
              <a:lnSpc>
                <a:spcPts val="12880"/>
              </a:lnSpc>
            </a:pPr>
            <a:r>
              <a:rPr lang="en-US" sz="9200">
                <a:solidFill>
                  <a:srgbClr val="EDCA8E"/>
                </a:solidFill>
                <a:latin typeface="Canva Sans Bold"/>
                <a:ea typeface="Canva Sans Bold"/>
                <a:cs typeface="Canva Sans Bold"/>
                <a:sym typeface="Canva Sans Bold"/>
              </a:rPr>
              <a:t>Thank you for</a:t>
            </a:r>
          </a:p>
          <a:p>
            <a:pPr algn="ctr">
              <a:lnSpc>
                <a:spcPts val="12880"/>
              </a:lnSpc>
            </a:pPr>
            <a:r>
              <a:rPr lang="en-US" sz="9200">
                <a:solidFill>
                  <a:srgbClr val="EDCA8E"/>
                </a:solidFill>
                <a:latin typeface="Canva Sans Bold"/>
                <a:ea typeface="Canva Sans Bold"/>
                <a:cs typeface="Canva Sans Bold"/>
                <a:sym typeface="Canva Sans Bold"/>
              </a:rPr>
              <a:t>listening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1102041" y="3401114"/>
            <a:ext cx="19100156" cy="4861858"/>
          </a:xfrm>
          <a:custGeom>
            <a:avLst/>
            <a:gdLst/>
            <a:ahLst/>
            <a:cxnLst/>
            <a:rect r="r" b="b" t="t" l="l"/>
            <a:pathLst>
              <a:path h="4861858" w="19100156">
                <a:moveTo>
                  <a:pt x="0" y="0"/>
                </a:moveTo>
                <a:lnTo>
                  <a:pt x="19100156" y="0"/>
                </a:lnTo>
                <a:lnTo>
                  <a:pt x="19100156" y="4861858"/>
                </a:lnTo>
                <a:lnTo>
                  <a:pt x="0" y="4861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92749" y="2067296"/>
            <a:ext cx="2515663" cy="3285071"/>
            <a:chOff x="0" y="0"/>
            <a:chExt cx="812800" cy="1061392"/>
          </a:xfrm>
        </p:grpSpPr>
        <p:sp>
          <p:nvSpPr>
            <p:cNvPr name="Freeform 4" id="4"/>
            <p:cNvSpPr/>
            <p:nvPr/>
          </p:nvSpPr>
          <p:spPr>
            <a:xfrm flipH="false" flipV="false" rot="0">
              <a:off x="0" y="0"/>
              <a:ext cx="812800" cy="1061392"/>
            </a:xfrm>
            <a:custGeom>
              <a:avLst/>
              <a:gdLst/>
              <a:ahLst/>
              <a:cxnLst/>
              <a:rect r="r" b="b" t="t" l="l"/>
              <a:pathLst>
                <a:path h="1061392" w="812800">
                  <a:moveTo>
                    <a:pt x="70782" y="0"/>
                  </a:moveTo>
                  <a:lnTo>
                    <a:pt x="742018" y="0"/>
                  </a:lnTo>
                  <a:cubicBezTo>
                    <a:pt x="781110" y="0"/>
                    <a:pt x="812800" y="31690"/>
                    <a:pt x="812800" y="70782"/>
                  </a:cubicBezTo>
                  <a:lnTo>
                    <a:pt x="812800" y="990610"/>
                  </a:lnTo>
                  <a:cubicBezTo>
                    <a:pt x="812800" y="1029702"/>
                    <a:pt x="781110" y="1061392"/>
                    <a:pt x="742018" y="1061392"/>
                  </a:cubicBezTo>
                  <a:lnTo>
                    <a:pt x="70782" y="1061392"/>
                  </a:lnTo>
                  <a:cubicBezTo>
                    <a:pt x="31690" y="1061392"/>
                    <a:pt x="0" y="1029702"/>
                    <a:pt x="0" y="990610"/>
                  </a:cubicBezTo>
                  <a:lnTo>
                    <a:pt x="0" y="70782"/>
                  </a:lnTo>
                  <a:cubicBezTo>
                    <a:pt x="0" y="31690"/>
                    <a:pt x="31690" y="0"/>
                    <a:pt x="70782" y="0"/>
                  </a:cubicBezTo>
                  <a:close/>
                </a:path>
              </a:pathLst>
            </a:custGeom>
            <a:blipFill>
              <a:blip r:embed="rId4"/>
              <a:stretch>
                <a:fillRect l="0" t="-74" r="0" b="-74"/>
              </a:stretch>
            </a:blipFill>
          </p:spPr>
        </p:sp>
      </p:grpSp>
      <p:sp>
        <p:nvSpPr>
          <p:cNvPr name="TextBox 5" id="5"/>
          <p:cNvSpPr txBox="true"/>
          <p:nvPr/>
        </p:nvSpPr>
        <p:spPr>
          <a:xfrm rot="0">
            <a:off x="514972" y="5296144"/>
            <a:ext cx="4871217" cy="688974"/>
          </a:xfrm>
          <a:prstGeom prst="rect">
            <a:avLst/>
          </a:prstGeom>
        </p:spPr>
        <p:txBody>
          <a:bodyPr anchor="t" rtlCol="false" tIns="0" lIns="0" bIns="0" rIns="0">
            <a:spAutoFit/>
          </a:bodyPr>
          <a:lstStyle/>
          <a:p>
            <a:pPr algn="ctr">
              <a:lnSpc>
                <a:spcPts val="5600"/>
              </a:lnSpc>
            </a:pPr>
            <a:r>
              <a:rPr lang="en-US" sz="4000">
                <a:solidFill>
                  <a:srgbClr val="110F0E"/>
                </a:solidFill>
                <a:latin typeface="Dynamo Medium"/>
                <a:ea typeface="Dynamo Medium"/>
                <a:cs typeface="Dynamo Medium"/>
                <a:sym typeface="Dynamo Medium"/>
              </a:rPr>
              <a:t>CHHAY LYMEAN</a:t>
            </a:r>
          </a:p>
        </p:txBody>
      </p:sp>
      <p:sp>
        <p:nvSpPr>
          <p:cNvPr name="TextBox 6" id="6"/>
          <p:cNvSpPr txBox="true"/>
          <p:nvPr/>
        </p:nvSpPr>
        <p:spPr>
          <a:xfrm rot="0">
            <a:off x="6654952" y="5296144"/>
            <a:ext cx="5261575" cy="688974"/>
          </a:xfrm>
          <a:prstGeom prst="rect">
            <a:avLst/>
          </a:prstGeom>
        </p:spPr>
        <p:txBody>
          <a:bodyPr anchor="t" rtlCol="false" tIns="0" lIns="0" bIns="0" rIns="0">
            <a:spAutoFit/>
          </a:bodyPr>
          <a:lstStyle/>
          <a:p>
            <a:pPr algn="ctr">
              <a:lnSpc>
                <a:spcPts val="5600"/>
              </a:lnSpc>
            </a:pPr>
            <a:r>
              <a:rPr lang="en-US" sz="4000">
                <a:solidFill>
                  <a:srgbClr val="110F0E"/>
                </a:solidFill>
                <a:latin typeface="Dynamo Medium"/>
                <a:ea typeface="Dynamo Medium"/>
                <a:cs typeface="Dynamo Medium"/>
                <a:sym typeface="Dynamo Medium"/>
              </a:rPr>
              <a:t>KHUN SOPHAVISNUKA</a:t>
            </a:r>
          </a:p>
        </p:txBody>
      </p:sp>
      <p:sp>
        <p:nvSpPr>
          <p:cNvPr name="TextBox 7" id="7"/>
          <p:cNvSpPr txBox="true"/>
          <p:nvPr/>
        </p:nvSpPr>
        <p:spPr>
          <a:xfrm rot="0">
            <a:off x="12990140" y="5296144"/>
            <a:ext cx="5261575" cy="688974"/>
          </a:xfrm>
          <a:prstGeom prst="rect">
            <a:avLst/>
          </a:prstGeom>
        </p:spPr>
        <p:txBody>
          <a:bodyPr anchor="t" rtlCol="false" tIns="0" lIns="0" bIns="0" rIns="0">
            <a:spAutoFit/>
          </a:bodyPr>
          <a:lstStyle/>
          <a:p>
            <a:pPr algn="ctr">
              <a:lnSpc>
                <a:spcPts val="5600"/>
              </a:lnSpc>
            </a:pPr>
            <a:r>
              <a:rPr lang="en-US" sz="4000">
                <a:solidFill>
                  <a:srgbClr val="110F0E"/>
                </a:solidFill>
                <a:latin typeface="Dynamo Medium"/>
                <a:ea typeface="Dynamo Medium"/>
                <a:cs typeface="Dynamo Medium"/>
                <a:sym typeface="Dynamo Medium"/>
              </a:rPr>
              <a:t>BOTH CHEALEAN</a:t>
            </a:r>
          </a:p>
        </p:txBody>
      </p:sp>
      <p:sp>
        <p:nvSpPr>
          <p:cNvPr name="TextBox 8" id="8"/>
          <p:cNvSpPr txBox="true"/>
          <p:nvPr/>
        </p:nvSpPr>
        <p:spPr>
          <a:xfrm rot="0">
            <a:off x="3333995" y="9474777"/>
            <a:ext cx="4871217" cy="688974"/>
          </a:xfrm>
          <a:prstGeom prst="rect">
            <a:avLst/>
          </a:prstGeom>
        </p:spPr>
        <p:txBody>
          <a:bodyPr anchor="t" rtlCol="false" tIns="0" lIns="0" bIns="0" rIns="0">
            <a:spAutoFit/>
          </a:bodyPr>
          <a:lstStyle/>
          <a:p>
            <a:pPr algn="ctr">
              <a:lnSpc>
                <a:spcPts val="5600"/>
              </a:lnSpc>
            </a:pPr>
            <a:r>
              <a:rPr lang="en-US" sz="4000">
                <a:solidFill>
                  <a:srgbClr val="110F0E"/>
                </a:solidFill>
                <a:latin typeface="Dynamo Medium"/>
                <a:ea typeface="Dynamo Medium"/>
                <a:cs typeface="Dynamo Medium"/>
                <a:sym typeface="Dynamo Medium"/>
              </a:rPr>
              <a:t>CHEA KOLTHIDA</a:t>
            </a:r>
          </a:p>
        </p:txBody>
      </p:sp>
      <p:sp>
        <p:nvSpPr>
          <p:cNvPr name="TextBox 9" id="9"/>
          <p:cNvSpPr txBox="true"/>
          <p:nvPr/>
        </p:nvSpPr>
        <p:spPr>
          <a:xfrm rot="0">
            <a:off x="10362596" y="9457735"/>
            <a:ext cx="7086167" cy="706017"/>
          </a:xfrm>
          <a:prstGeom prst="rect">
            <a:avLst/>
          </a:prstGeom>
        </p:spPr>
        <p:txBody>
          <a:bodyPr anchor="t" rtlCol="false" tIns="0" lIns="0" bIns="0" rIns="0">
            <a:spAutoFit/>
          </a:bodyPr>
          <a:lstStyle/>
          <a:p>
            <a:pPr algn="l" marL="0" indent="0" lvl="0">
              <a:lnSpc>
                <a:spcPts val="5710"/>
              </a:lnSpc>
              <a:spcBef>
                <a:spcPct val="0"/>
              </a:spcBef>
            </a:pPr>
            <a:r>
              <a:rPr lang="en-US" sz="4079" strike="noStrike" u="none">
                <a:solidFill>
                  <a:srgbClr val="090909"/>
                </a:solidFill>
                <a:latin typeface="Dynamo Medium"/>
                <a:ea typeface="Dynamo Medium"/>
                <a:cs typeface="Dynamo Medium"/>
                <a:sym typeface="Dynamo Medium"/>
              </a:rPr>
              <a:t>EK SOPHEAKSETHEARINY</a:t>
            </a:r>
          </a:p>
        </p:txBody>
      </p:sp>
      <p:grpSp>
        <p:nvGrpSpPr>
          <p:cNvPr name="Group 10" id="10"/>
          <p:cNvGrpSpPr/>
          <p:nvPr/>
        </p:nvGrpSpPr>
        <p:grpSpPr>
          <a:xfrm rot="0">
            <a:off x="11670846" y="6163138"/>
            <a:ext cx="2515663" cy="3285071"/>
            <a:chOff x="0" y="0"/>
            <a:chExt cx="812800" cy="1061392"/>
          </a:xfrm>
        </p:grpSpPr>
        <p:sp>
          <p:nvSpPr>
            <p:cNvPr name="Freeform 11" id="11"/>
            <p:cNvSpPr/>
            <p:nvPr/>
          </p:nvSpPr>
          <p:spPr>
            <a:xfrm flipH="false" flipV="false" rot="0">
              <a:off x="0" y="0"/>
              <a:ext cx="812800" cy="1061392"/>
            </a:xfrm>
            <a:custGeom>
              <a:avLst/>
              <a:gdLst/>
              <a:ahLst/>
              <a:cxnLst/>
              <a:rect r="r" b="b" t="t" l="l"/>
              <a:pathLst>
                <a:path h="1061392" w="812800">
                  <a:moveTo>
                    <a:pt x="70782" y="0"/>
                  </a:moveTo>
                  <a:lnTo>
                    <a:pt x="742018" y="0"/>
                  </a:lnTo>
                  <a:cubicBezTo>
                    <a:pt x="781110" y="0"/>
                    <a:pt x="812800" y="31690"/>
                    <a:pt x="812800" y="70782"/>
                  </a:cubicBezTo>
                  <a:lnTo>
                    <a:pt x="812800" y="990610"/>
                  </a:lnTo>
                  <a:cubicBezTo>
                    <a:pt x="812800" y="1029702"/>
                    <a:pt x="781110" y="1061392"/>
                    <a:pt x="742018" y="1061392"/>
                  </a:cubicBezTo>
                  <a:lnTo>
                    <a:pt x="70782" y="1061392"/>
                  </a:lnTo>
                  <a:cubicBezTo>
                    <a:pt x="31690" y="1061392"/>
                    <a:pt x="0" y="1029702"/>
                    <a:pt x="0" y="990610"/>
                  </a:cubicBezTo>
                  <a:lnTo>
                    <a:pt x="0" y="70782"/>
                  </a:lnTo>
                  <a:cubicBezTo>
                    <a:pt x="0" y="31690"/>
                    <a:pt x="31690" y="0"/>
                    <a:pt x="70782" y="0"/>
                  </a:cubicBezTo>
                  <a:close/>
                </a:path>
              </a:pathLst>
            </a:custGeom>
            <a:blipFill>
              <a:blip r:embed="rId5"/>
              <a:stretch>
                <a:fillRect l="0" t="-500" r="0" b="-500"/>
              </a:stretch>
            </a:blipFill>
          </p:spPr>
        </p:sp>
      </p:grpSp>
      <p:grpSp>
        <p:nvGrpSpPr>
          <p:cNvPr name="Group 12" id="12"/>
          <p:cNvGrpSpPr/>
          <p:nvPr/>
        </p:nvGrpSpPr>
        <p:grpSpPr>
          <a:xfrm rot="0">
            <a:off x="4511772" y="6163138"/>
            <a:ext cx="2515663" cy="3285071"/>
            <a:chOff x="0" y="0"/>
            <a:chExt cx="812800" cy="1061392"/>
          </a:xfrm>
        </p:grpSpPr>
        <p:sp>
          <p:nvSpPr>
            <p:cNvPr name="Freeform 13" id="13"/>
            <p:cNvSpPr/>
            <p:nvPr/>
          </p:nvSpPr>
          <p:spPr>
            <a:xfrm flipH="false" flipV="false" rot="0">
              <a:off x="0" y="0"/>
              <a:ext cx="812800" cy="1061392"/>
            </a:xfrm>
            <a:custGeom>
              <a:avLst/>
              <a:gdLst/>
              <a:ahLst/>
              <a:cxnLst/>
              <a:rect r="r" b="b" t="t" l="l"/>
              <a:pathLst>
                <a:path h="1061392" w="812800">
                  <a:moveTo>
                    <a:pt x="70782" y="0"/>
                  </a:moveTo>
                  <a:lnTo>
                    <a:pt x="742018" y="0"/>
                  </a:lnTo>
                  <a:cubicBezTo>
                    <a:pt x="781110" y="0"/>
                    <a:pt x="812800" y="31690"/>
                    <a:pt x="812800" y="70782"/>
                  </a:cubicBezTo>
                  <a:lnTo>
                    <a:pt x="812800" y="990610"/>
                  </a:lnTo>
                  <a:cubicBezTo>
                    <a:pt x="812800" y="1029702"/>
                    <a:pt x="781110" y="1061392"/>
                    <a:pt x="742018" y="1061392"/>
                  </a:cubicBezTo>
                  <a:lnTo>
                    <a:pt x="70782" y="1061392"/>
                  </a:lnTo>
                  <a:cubicBezTo>
                    <a:pt x="31690" y="1061392"/>
                    <a:pt x="0" y="1029702"/>
                    <a:pt x="0" y="990610"/>
                  </a:cubicBezTo>
                  <a:lnTo>
                    <a:pt x="0" y="70782"/>
                  </a:lnTo>
                  <a:cubicBezTo>
                    <a:pt x="0" y="31690"/>
                    <a:pt x="31690" y="0"/>
                    <a:pt x="70782" y="0"/>
                  </a:cubicBezTo>
                  <a:close/>
                </a:path>
              </a:pathLst>
            </a:custGeom>
            <a:blipFill>
              <a:blip r:embed="rId6"/>
              <a:stretch>
                <a:fillRect l="0" t="-804" r="0" b="-804"/>
              </a:stretch>
            </a:blipFill>
          </p:spPr>
        </p:sp>
      </p:grpSp>
      <p:grpSp>
        <p:nvGrpSpPr>
          <p:cNvPr name="Group 14" id="14"/>
          <p:cNvGrpSpPr/>
          <p:nvPr/>
        </p:nvGrpSpPr>
        <p:grpSpPr>
          <a:xfrm rot="0">
            <a:off x="8027908" y="2056304"/>
            <a:ext cx="2515663" cy="3296063"/>
            <a:chOff x="0" y="0"/>
            <a:chExt cx="812800" cy="1064944"/>
          </a:xfrm>
        </p:grpSpPr>
        <p:sp>
          <p:nvSpPr>
            <p:cNvPr name="Freeform 15" id="15"/>
            <p:cNvSpPr/>
            <p:nvPr/>
          </p:nvSpPr>
          <p:spPr>
            <a:xfrm flipH="false" flipV="false" rot="0">
              <a:off x="0" y="0"/>
              <a:ext cx="812800" cy="1064944"/>
            </a:xfrm>
            <a:custGeom>
              <a:avLst/>
              <a:gdLst/>
              <a:ahLst/>
              <a:cxnLst/>
              <a:rect r="r" b="b" t="t" l="l"/>
              <a:pathLst>
                <a:path h="1064944" w="812800">
                  <a:moveTo>
                    <a:pt x="70782" y="0"/>
                  </a:moveTo>
                  <a:lnTo>
                    <a:pt x="742018" y="0"/>
                  </a:lnTo>
                  <a:cubicBezTo>
                    <a:pt x="781110" y="0"/>
                    <a:pt x="812800" y="31690"/>
                    <a:pt x="812800" y="70782"/>
                  </a:cubicBezTo>
                  <a:lnTo>
                    <a:pt x="812800" y="994162"/>
                  </a:lnTo>
                  <a:cubicBezTo>
                    <a:pt x="812800" y="1033254"/>
                    <a:pt x="781110" y="1064944"/>
                    <a:pt x="742018" y="1064944"/>
                  </a:cubicBezTo>
                  <a:lnTo>
                    <a:pt x="70782" y="1064944"/>
                  </a:lnTo>
                  <a:cubicBezTo>
                    <a:pt x="31690" y="1064944"/>
                    <a:pt x="0" y="1033254"/>
                    <a:pt x="0" y="994162"/>
                  </a:cubicBezTo>
                  <a:lnTo>
                    <a:pt x="0" y="70782"/>
                  </a:lnTo>
                  <a:cubicBezTo>
                    <a:pt x="0" y="31690"/>
                    <a:pt x="31690" y="0"/>
                    <a:pt x="70782" y="0"/>
                  </a:cubicBezTo>
                  <a:close/>
                </a:path>
              </a:pathLst>
            </a:custGeom>
            <a:blipFill>
              <a:blip r:embed="rId7"/>
              <a:stretch>
                <a:fillRect l="0" t="-182" r="0" b="-182"/>
              </a:stretch>
            </a:blipFill>
          </p:spPr>
        </p:sp>
      </p:grpSp>
      <p:grpSp>
        <p:nvGrpSpPr>
          <p:cNvPr name="Group 16" id="16"/>
          <p:cNvGrpSpPr/>
          <p:nvPr/>
        </p:nvGrpSpPr>
        <p:grpSpPr>
          <a:xfrm rot="0">
            <a:off x="14363096" y="2067296"/>
            <a:ext cx="2515663" cy="3285071"/>
            <a:chOff x="0" y="0"/>
            <a:chExt cx="812800" cy="1061392"/>
          </a:xfrm>
        </p:grpSpPr>
        <p:sp>
          <p:nvSpPr>
            <p:cNvPr name="Freeform 17" id="17"/>
            <p:cNvSpPr/>
            <p:nvPr/>
          </p:nvSpPr>
          <p:spPr>
            <a:xfrm flipH="false" flipV="false" rot="0">
              <a:off x="0" y="0"/>
              <a:ext cx="812800" cy="1061392"/>
            </a:xfrm>
            <a:custGeom>
              <a:avLst/>
              <a:gdLst/>
              <a:ahLst/>
              <a:cxnLst/>
              <a:rect r="r" b="b" t="t" l="l"/>
              <a:pathLst>
                <a:path h="1061392" w="812800">
                  <a:moveTo>
                    <a:pt x="70782" y="0"/>
                  </a:moveTo>
                  <a:lnTo>
                    <a:pt x="742018" y="0"/>
                  </a:lnTo>
                  <a:cubicBezTo>
                    <a:pt x="781110" y="0"/>
                    <a:pt x="812800" y="31690"/>
                    <a:pt x="812800" y="70782"/>
                  </a:cubicBezTo>
                  <a:lnTo>
                    <a:pt x="812800" y="990610"/>
                  </a:lnTo>
                  <a:cubicBezTo>
                    <a:pt x="812800" y="1029702"/>
                    <a:pt x="781110" y="1061392"/>
                    <a:pt x="742018" y="1061392"/>
                  </a:cubicBezTo>
                  <a:lnTo>
                    <a:pt x="70782" y="1061392"/>
                  </a:lnTo>
                  <a:cubicBezTo>
                    <a:pt x="31690" y="1061392"/>
                    <a:pt x="0" y="1029702"/>
                    <a:pt x="0" y="990610"/>
                  </a:cubicBezTo>
                  <a:lnTo>
                    <a:pt x="0" y="70782"/>
                  </a:lnTo>
                  <a:cubicBezTo>
                    <a:pt x="0" y="31690"/>
                    <a:pt x="31690" y="0"/>
                    <a:pt x="70782" y="0"/>
                  </a:cubicBezTo>
                  <a:close/>
                </a:path>
              </a:pathLst>
            </a:custGeom>
            <a:blipFill>
              <a:blip r:embed="rId8"/>
              <a:stretch>
                <a:fillRect l="0" t="-1033" r="0" b="-1033"/>
              </a:stretch>
            </a:blipFill>
          </p:spPr>
        </p:sp>
      </p:grpSp>
      <p:sp>
        <p:nvSpPr>
          <p:cNvPr name="TextBox 18" id="18"/>
          <p:cNvSpPr txBox="true"/>
          <p:nvPr/>
        </p:nvSpPr>
        <p:spPr>
          <a:xfrm rot="0">
            <a:off x="5283122" y="258763"/>
            <a:ext cx="7721756" cy="1377949"/>
          </a:xfrm>
          <a:prstGeom prst="rect">
            <a:avLst/>
          </a:prstGeom>
        </p:spPr>
        <p:txBody>
          <a:bodyPr anchor="t" rtlCol="false" tIns="0" lIns="0" bIns="0" rIns="0">
            <a:spAutoFit/>
          </a:bodyPr>
          <a:lstStyle/>
          <a:p>
            <a:pPr algn="ctr">
              <a:lnSpc>
                <a:spcPts val="11200"/>
              </a:lnSpc>
            </a:pPr>
            <a:r>
              <a:rPr lang="en-US" sz="8000">
                <a:solidFill>
                  <a:srgbClr val="EDCA8E"/>
                </a:solidFill>
                <a:latin typeface="Dynamo Medium"/>
                <a:ea typeface="Dynamo Medium"/>
                <a:cs typeface="Dynamo Medium"/>
                <a:sym typeface="Dynamo Medium"/>
              </a:rPr>
              <a:t>GROUP MEMBER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8355261" y="7200900"/>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A8E"/>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079"/>
                </a:lnSpc>
                <a:spcBef>
                  <a:spcPct val="0"/>
                </a:spcBef>
              </a:pPr>
            </a:p>
          </p:txBody>
        </p:sp>
      </p:grpSp>
      <p:sp>
        <p:nvSpPr>
          <p:cNvPr name="Freeform 5" id="5"/>
          <p:cNvSpPr/>
          <p:nvPr/>
        </p:nvSpPr>
        <p:spPr>
          <a:xfrm flipH="false" flipV="false" rot="666222">
            <a:off x="-139308" y="2815936"/>
            <a:ext cx="18288000" cy="4655127"/>
          </a:xfrm>
          <a:custGeom>
            <a:avLst/>
            <a:gdLst/>
            <a:ahLst/>
            <a:cxnLst/>
            <a:rect r="r" b="b" t="t" l="l"/>
            <a:pathLst>
              <a:path h="4655127" w="18288000">
                <a:moveTo>
                  <a:pt x="0" y="0"/>
                </a:moveTo>
                <a:lnTo>
                  <a:pt x="18288000" y="0"/>
                </a:lnTo>
                <a:lnTo>
                  <a:pt x="18288000" y="4655128"/>
                </a:lnTo>
                <a:lnTo>
                  <a:pt x="0" y="465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856464" y="5143500"/>
            <a:ext cx="5431536" cy="4114800"/>
          </a:xfrm>
          <a:custGeom>
            <a:avLst/>
            <a:gdLst/>
            <a:ahLst/>
            <a:cxnLst/>
            <a:rect r="r" b="b" t="t" l="l"/>
            <a:pathLst>
              <a:path h="4114800" w="5431536">
                <a:moveTo>
                  <a:pt x="0" y="0"/>
                </a:moveTo>
                <a:lnTo>
                  <a:pt x="5431536" y="0"/>
                </a:lnTo>
                <a:lnTo>
                  <a:pt x="54315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01964" y="5546247"/>
            <a:ext cx="3085488" cy="3309306"/>
          </a:xfrm>
          <a:custGeom>
            <a:avLst/>
            <a:gdLst/>
            <a:ahLst/>
            <a:cxnLst/>
            <a:rect r="r" b="b" t="t" l="l"/>
            <a:pathLst>
              <a:path h="3309306" w="3085488">
                <a:moveTo>
                  <a:pt x="0" y="0"/>
                </a:moveTo>
                <a:lnTo>
                  <a:pt x="3085488" y="0"/>
                </a:lnTo>
                <a:lnTo>
                  <a:pt x="3085488" y="3309306"/>
                </a:lnTo>
                <a:lnTo>
                  <a:pt x="0" y="3309306"/>
                </a:lnTo>
                <a:lnTo>
                  <a:pt x="0" y="0"/>
                </a:lnTo>
                <a:close/>
              </a:path>
            </a:pathLst>
          </a:custGeom>
          <a:blipFill>
            <a:blip r:embed="rId6"/>
            <a:stretch>
              <a:fillRect l="0" t="0" r="0" b="0"/>
            </a:stretch>
          </a:blipFill>
        </p:spPr>
      </p:sp>
      <p:sp>
        <p:nvSpPr>
          <p:cNvPr name="TextBox 8" id="8"/>
          <p:cNvSpPr txBox="true"/>
          <p:nvPr/>
        </p:nvSpPr>
        <p:spPr>
          <a:xfrm rot="0">
            <a:off x="5283122" y="586063"/>
            <a:ext cx="7721756" cy="920110"/>
          </a:xfrm>
          <a:prstGeom prst="rect">
            <a:avLst/>
          </a:prstGeom>
        </p:spPr>
        <p:txBody>
          <a:bodyPr anchor="t" rtlCol="false" tIns="0" lIns="0" bIns="0" rIns="0">
            <a:spAutoFit/>
          </a:bodyPr>
          <a:lstStyle/>
          <a:p>
            <a:pPr algn="ctr">
              <a:lnSpc>
                <a:spcPts val="7560"/>
              </a:lnSpc>
            </a:pPr>
            <a:r>
              <a:rPr lang="en-US" sz="5400">
                <a:solidFill>
                  <a:srgbClr val="EDCA8E"/>
                </a:solidFill>
                <a:latin typeface="Dynamo Medium"/>
                <a:ea typeface="Dynamo Medium"/>
                <a:cs typeface="Dynamo Medium"/>
                <a:sym typeface="Dynamo Medium"/>
              </a:rPr>
              <a:t>PURPOSE OF THIS PROJECT</a:t>
            </a:r>
          </a:p>
        </p:txBody>
      </p:sp>
      <p:sp>
        <p:nvSpPr>
          <p:cNvPr name="TextBox 9" id="9"/>
          <p:cNvSpPr txBox="true"/>
          <p:nvPr/>
        </p:nvSpPr>
        <p:spPr>
          <a:xfrm rot="0">
            <a:off x="1705217" y="2792139"/>
            <a:ext cx="13894100" cy="2668383"/>
          </a:xfrm>
          <a:prstGeom prst="rect">
            <a:avLst/>
          </a:prstGeom>
        </p:spPr>
        <p:txBody>
          <a:bodyPr anchor="t" rtlCol="false" tIns="0" lIns="0" bIns="0" rIns="0">
            <a:spAutoFit/>
          </a:bodyPr>
          <a:lstStyle/>
          <a:p>
            <a:pPr algn="ctr">
              <a:lnSpc>
                <a:spcPts val="5300"/>
              </a:lnSpc>
            </a:pPr>
            <a:r>
              <a:rPr lang="en-US" sz="3785">
                <a:solidFill>
                  <a:srgbClr val="000000"/>
                </a:solidFill>
                <a:latin typeface="Alice Bold"/>
                <a:ea typeface="Alice Bold"/>
                <a:cs typeface="Alice Bold"/>
                <a:sym typeface="Alice Bold"/>
              </a:rPr>
              <a:t>The purpose of this project is for librarian to operate their library more easily with an effective way and this will let the student can borrow or view book more clearly without any problem.</a:t>
            </a:r>
          </a:p>
        </p:txBody>
      </p:sp>
      <p:grpSp>
        <p:nvGrpSpPr>
          <p:cNvPr name="Group 10" id="10"/>
          <p:cNvGrpSpPr/>
          <p:nvPr/>
        </p:nvGrpSpPr>
        <p:grpSpPr>
          <a:xfrm rot="0">
            <a:off x="16420234" y="-1717598"/>
            <a:ext cx="3735531" cy="37355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DCA8E"/>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045434"/>
            <a:ext cx="18288000" cy="4655127"/>
          </a:xfrm>
          <a:custGeom>
            <a:avLst/>
            <a:gdLst/>
            <a:ahLst/>
            <a:cxnLst/>
            <a:rect r="r" b="b" t="t" l="l"/>
            <a:pathLst>
              <a:path h="4655127" w="18288000">
                <a:moveTo>
                  <a:pt x="0" y="0"/>
                </a:moveTo>
                <a:lnTo>
                  <a:pt x="18288000" y="0"/>
                </a:lnTo>
                <a:lnTo>
                  <a:pt x="18288000" y="4655128"/>
                </a:lnTo>
                <a:lnTo>
                  <a:pt x="0" y="465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8707" y="2049698"/>
            <a:ext cx="3917864" cy="1894821"/>
          </a:xfrm>
          <a:custGeom>
            <a:avLst/>
            <a:gdLst/>
            <a:ahLst/>
            <a:cxnLst/>
            <a:rect r="r" b="b" t="t" l="l"/>
            <a:pathLst>
              <a:path h="1894821" w="3917864">
                <a:moveTo>
                  <a:pt x="3917864" y="1894822"/>
                </a:moveTo>
                <a:lnTo>
                  <a:pt x="0" y="1894822"/>
                </a:lnTo>
                <a:lnTo>
                  <a:pt x="0" y="0"/>
                </a:lnTo>
                <a:lnTo>
                  <a:pt x="3917864" y="0"/>
                </a:lnTo>
                <a:lnTo>
                  <a:pt x="3917864" y="18948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4661544" y="5928974"/>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1638727" y="5957549"/>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4002537" y="2099736"/>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38043" y="2496330"/>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165008" y="6379342"/>
            <a:ext cx="812053" cy="928543"/>
          </a:xfrm>
          <a:custGeom>
            <a:avLst/>
            <a:gdLst/>
            <a:ahLst/>
            <a:cxnLst/>
            <a:rect r="r" b="b" t="t" l="l"/>
            <a:pathLst>
              <a:path h="928543" w="812053">
                <a:moveTo>
                  <a:pt x="0" y="0"/>
                </a:moveTo>
                <a:lnTo>
                  <a:pt x="812053" y="0"/>
                </a:lnTo>
                <a:lnTo>
                  <a:pt x="812053" y="928542"/>
                </a:lnTo>
                <a:lnTo>
                  <a:pt x="0" y="9285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083396" y="6416309"/>
            <a:ext cx="920150" cy="920150"/>
          </a:xfrm>
          <a:custGeom>
            <a:avLst/>
            <a:gdLst/>
            <a:ahLst/>
            <a:cxnLst/>
            <a:rect r="r" b="b" t="t" l="l"/>
            <a:pathLst>
              <a:path h="920150" w="920150">
                <a:moveTo>
                  <a:pt x="0" y="0"/>
                </a:moveTo>
                <a:lnTo>
                  <a:pt x="920150" y="0"/>
                </a:lnTo>
                <a:lnTo>
                  <a:pt x="920150" y="920150"/>
                </a:lnTo>
                <a:lnTo>
                  <a:pt x="0" y="9201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4619854" y="2654874"/>
            <a:ext cx="847542" cy="850635"/>
          </a:xfrm>
          <a:custGeom>
            <a:avLst/>
            <a:gdLst/>
            <a:ahLst/>
            <a:cxnLst/>
            <a:rect r="r" b="b" t="t" l="l"/>
            <a:pathLst>
              <a:path h="850635" w="847542">
                <a:moveTo>
                  <a:pt x="0" y="0"/>
                </a:moveTo>
                <a:lnTo>
                  <a:pt x="847542" y="0"/>
                </a:lnTo>
                <a:lnTo>
                  <a:pt x="847542" y="850635"/>
                </a:lnTo>
                <a:lnTo>
                  <a:pt x="0" y="8506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580028" y="6904959"/>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3010461" y="661963"/>
            <a:ext cx="12033164" cy="962655"/>
          </a:xfrm>
          <a:prstGeom prst="rect">
            <a:avLst/>
          </a:prstGeom>
        </p:spPr>
        <p:txBody>
          <a:bodyPr anchor="t" rtlCol="false" tIns="0" lIns="0" bIns="0" rIns="0">
            <a:spAutoFit/>
          </a:bodyPr>
          <a:lstStyle/>
          <a:p>
            <a:pPr algn="ctr">
              <a:lnSpc>
                <a:spcPts val="7840"/>
              </a:lnSpc>
            </a:pPr>
            <a:r>
              <a:rPr lang="en-US" sz="5600">
                <a:solidFill>
                  <a:srgbClr val="EDCA8E"/>
                </a:solidFill>
                <a:latin typeface="Dynamo Medium"/>
                <a:ea typeface="Dynamo Medium"/>
                <a:cs typeface="Dynamo Medium"/>
                <a:sym typeface="Dynamo Medium"/>
              </a:rPr>
              <a:t>CONTENS OF THIS PRESENTATION</a:t>
            </a:r>
          </a:p>
        </p:txBody>
      </p:sp>
      <p:sp>
        <p:nvSpPr>
          <p:cNvPr name="TextBox 13" id="13"/>
          <p:cNvSpPr txBox="true"/>
          <p:nvPr/>
        </p:nvSpPr>
        <p:spPr>
          <a:xfrm rot="0">
            <a:off x="1418176" y="3112192"/>
            <a:ext cx="2363810" cy="494276"/>
          </a:xfrm>
          <a:prstGeom prst="rect">
            <a:avLst/>
          </a:prstGeom>
        </p:spPr>
        <p:txBody>
          <a:bodyPr anchor="t" rtlCol="false" tIns="0" lIns="0" bIns="0" rIns="0">
            <a:spAutoFit/>
          </a:bodyPr>
          <a:lstStyle/>
          <a:p>
            <a:pPr algn="ctr">
              <a:lnSpc>
                <a:spcPts val="4032"/>
              </a:lnSpc>
            </a:pPr>
            <a:r>
              <a:rPr lang="en-US" sz="2880" spc="144">
                <a:solidFill>
                  <a:srgbClr val="FCFEFF"/>
                </a:solidFill>
                <a:latin typeface="Dynamo Medium"/>
                <a:ea typeface="Dynamo Medium"/>
                <a:cs typeface="Dynamo Medium"/>
                <a:sym typeface="Dynamo Medium"/>
              </a:rPr>
              <a:t>VIEW BOOK</a:t>
            </a:r>
          </a:p>
        </p:txBody>
      </p:sp>
      <p:sp>
        <p:nvSpPr>
          <p:cNvPr name="TextBox 14" id="14"/>
          <p:cNvSpPr txBox="true"/>
          <p:nvPr/>
        </p:nvSpPr>
        <p:spPr>
          <a:xfrm rot="0">
            <a:off x="6120348" y="6970267"/>
            <a:ext cx="2363810" cy="494276"/>
          </a:xfrm>
          <a:prstGeom prst="rect">
            <a:avLst/>
          </a:prstGeom>
        </p:spPr>
        <p:txBody>
          <a:bodyPr anchor="t" rtlCol="false" tIns="0" lIns="0" bIns="0" rIns="0">
            <a:spAutoFit/>
          </a:bodyPr>
          <a:lstStyle/>
          <a:p>
            <a:pPr algn="ctr">
              <a:lnSpc>
                <a:spcPts val="4032"/>
              </a:lnSpc>
            </a:pPr>
            <a:r>
              <a:rPr lang="en-US" sz="2880" spc="144">
                <a:solidFill>
                  <a:srgbClr val="FCFEFF"/>
                </a:solidFill>
                <a:latin typeface="Dynamo Medium"/>
                <a:ea typeface="Dynamo Medium"/>
                <a:cs typeface="Dynamo Medium"/>
                <a:sym typeface="Dynamo Medium"/>
              </a:rPr>
              <a:t>ADDBOOK</a:t>
            </a:r>
          </a:p>
        </p:txBody>
      </p:sp>
      <p:sp>
        <p:nvSpPr>
          <p:cNvPr name="TextBox 15" id="15"/>
          <p:cNvSpPr txBox="true"/>
          <p:nvPr/>
        </p:nvSpPr>
        <p:spPr>
          <a:xfrm rot="0">
            <a:off x="13146421" y="6743700"/>
            <a:ext cx="2176712" cy="1004561"/>
          </a:xfrm>
          <a:prstGeom prst="rect">
            <a:avLst/>
          </a:prstGeom>
        </p:spPr>
        <p:txBody>
          <a:bodyPr anchor="t" rtlCol="false" tIns="0" lIns="0" bIns="0" rIns="0">
            <a:spAutoFit/>
          </a:bodyPr>
          <a:lstStyle/>
          <a:p>
            <a:pPr algn="ctr">
              <a:lnSpc>
                <a:spcPts val="4032"/>
              </a:lnSpc>
            </a:pPr>
            <a:r>
              <a:rPr lang="en-US" sz="2880" spc="144">
                <a:solidFill>
                  <a:srgbClr val="FCFEFF"/>
                </a:solidFill>
                <a:latin typeface="Dynamo Medium"/>
                <a:ea typeface="Dynamo Medium"/>
                <a:cs typeface="Dynamo Medium"/>
                <a:sym typeface="Dynamo Medium"/>
              </a:rPr>
              <a:t>RETURN BOOK</a:t>
            </a:r>
          </a:p>
        </p:txBody>
      </p:sp>
      <p:sp>
        <p:nvSpPr>
          <p:cNvPr name="Freeform 16" id="16"/>
          <p:cNvSpPr/>
          <p:nvPr/>
        </p:nvSpPr>
        <p:spPr>
          <a:xfrm flipH="true" flipV="true" rot="674943">
            <a:off x="14327772" y="-702620"/>
            <a:ext cx="5863057" cy="4114800"/>
          </a:xfrm>
          <a:custGeom>
            <a:avLst/>
            <a:gdLst/>
            <a:ahLst/>
            <a:cxnLst/>
            <a:rect r="r" b="b" t="t" l="l"/>
            <a:pathLst>
              <a:path h="4114800" w="5863057">
                <a:moveTo>
                  <a:pt x="5863056" y="4114800"/>
                </a:moveTo>
                <a:lnTo>
                  <a:pt x="0" y="4114800"/>
                </a:lnTo>
                <a:lnTo>
                  <a:pt x="0" y="0"/>
                </a:lnTo>
                <a:lnTo>
                  <a:pt x="5863056" y="0"/>
                </a:lnTo>
                <a:lnTo>
                  <a:pt x="5863056" y="411480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true" flipV="true" rot="0">
            <a:off x="7185068" y="2049698"/>
            <a:ext cx="3917864" cy="1894821"/>
          </a:xfrm>
          <a:custGeom>
            <a:avLst/>
            <a:gdLst/>
            <a:ahLst/>
            <a:cxnLst/>
            <a:rect r="r" b="b" t="t" l="l"/>
            <a:pathLst>
              <a:path h="1894821" w="3917864">
                <a:moveTo>
                  <a:pt x="3917864" y="1894822"/>
                </a:moveTo>
                <a:lnTo>
                  <a:pt x="0" y="1894822"/>
                </a:lnTo>
                <a:lnTo>
                  <a:pt x="0" y="0"/>
                </a:lnTo>
                <a:lnTo>
                  <a:pt x="3917864" y="0"/>
                </a:lnTo>
                <a:lnTo>
                  <a:pt x="3917864" y="18948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8080135" y="2857049"/>
            <a:ext cx="3285477" cy="1004561"/>
          </a:xfrm>
          <a:prstGeom prst="rect">
            <a:avLst/>
          </a:prstGeom>
        </p:spPr>
        <p:txBody>
          <a:bodyPr anchor="t" rtlCol="false" tIns="0" lIns="0" bIns="0" rIns="0">
            <a:spAutoFit/>
          </a:bodyPr>
          <a:lstStyle/>
          <a:p>
            <a:pPr algn="ctr">
              <a:lnSpc>
                <a:spcPts val="4032"/>
              </a:lnSpc>
            </a:pPr>
            <a:r>
              <a:rPr lang="en-US" sz="2880" spc="144">
                <a:solidFill>
                  <a:srgbClr val="FCFEFF"/>
                </a:solidFill>
                <a:latin typeface="Dynamo Medium"/>
                <a:ea typeface="Dynamo Medium"/>
                <a:cs typeface="Dynamo Medium"/>
                <a:sym typeface="Dynamo Medium"/>
              </a:rPr>
              <a:t>BORROW </a:t>
            </a:r>
          </a:p>
          <a:p>
            <a:pPr algn="ctr">
              <a:lnSpc>
                <a:spcPts val="4032"/>
              </a:lnSpc>
            </a:pPr>
            <a:r>
              <a:rPr lang="en-US" sz="2880" spc="144">
                <a:solidFill>
                  <a:srgbClr val="FCFEFF"/>
                </a:solidFill>
                <a:latin typeface="Dynamo Medium"/>
                <a:ea typeface="Dynamo Medium"/>
                <a:cs typeface="Dynamo Medium"/>
                <a:sym typeface="Dynamo Medium"/>
              </a:rPr>
              <a:t>BOOK</a:t>
            </a:r>
          </a:p>
        </p:txBody>
      </p:sp>
      <p:sp>
        <p:nvSpPr>
          <p:cNvPr name="Freeform 19" id="19"/>
          <p:cNvSpPr/>
          <p:nvPr/>
        </p:nvSpPr>
        <p:spPr>
          <a:xfrm flipH="false" flipV="false" rot="0">
            <a:off x="7665950" y="2585359"/>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5493574" y="2939959"/>
            <a:ext cx="2363810" cy="1004561"/>
          </a:xfrm>
          <a:prstGeom prst="rect">
            <a:avLst/>
          </a:prstGeom>
        </p:spPr>
        <p:txBody>
          <a:bodyPr anchor="t" rtlCol="false" tIns="0" lIns="0" bIns="0" rIns="0">
            <a:spAutoFit/>
          </a:bodyPr>
          <a:lstStyle/>
          <a:p>
            <a:pPr algn="ctr">
              <a:lnSpc>
                <a:spcPts val="4032"/>
              </a:lnSpc>
            </a:pPr>
            <a:r>
              <a:rPr lang="en-US" sz="2880" spc="144">
                <a:solidFill>
                  <a:srgbClr val="FCFEFF"/>
                </a:solidFill>
                <a:latin typeface="Dynamo Medium"/>
                <a:ea typeface="Dynamo Medium"/>
                <a:cs typeface="Dynamo Medium"/>
                <a:sym typeface="Dynamo Medium"/>
              </a:rPr>
              <a:t>STUDENT</a:t>
            </a:r>
          </a:p>
          <a:p>
            <a:pPr algn="ctr">
              <a:lnSpc>
                <a:spcPts val="4032"/>
              </a:lnSpc>
            </a:pPr>
            <a:r>
              <a:rPr lang="en-US" sz="2880" spc="144">
                <a:solidFill>
                  <a:srgbClr val="FCFEFF"/>
                </a:solidFill>
                <a:latin typeface="Dynamo Medium"/>
                <a:ea typeface="Dynamo Medium"/>
                <a:cs typeface="Dynamo Medium"/>
                <a:sym typeface="Dynamo Medium"/>
              </a:rPr>
              <a:t>DETAIL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956558" y="5741260"/>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A8E"/>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079"/>
                </a:lnSpc>
                <a:spcBef>
                  <a:spcPct val="0"/>
                </a:spcBef>
              </a:pPr>
            </a:p>
          </p:txBody>
        </p:sp>
      </p:grpSp>
      <p:grpSp>
        <p:nvGrpSpPr>
          <p:cNvPr name="Group 5" id="5"/>
          <p:cNvGrpSpPr/>
          <p:nvPr/>
        </p:nvGrpSpPr>
        <p:grpSpPr>
          <a:xfrm rot="0">
            <a:off x="16420234" y="-1717598"/>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DCA8E"/>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3558964" y="2093484"/>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339616" y="8097224"/>
            <a:ext cx="8779632" cy="1733977"/>
          </a:xfrm>
          <a:custGeom>
            <a:avLst/>
            <a:gdLst/>
            <a:ahLst/>
            <a:cxnLst/>
            <a:rect r="r" b="b" t="t" l="l"/>
            <a:pathLst>
              <a:path h="1733977" w="8779632">
                <a:moveTo>
                  <a:pt x="0" y="0"/>
                </a:moveTo>
                <a:lnTo>
                  <a:pt x="8779631" y="0"/>
                </a:lnTo>
                <a:lnTo>
                  <a:pt x="8779631" y="1733977"/>
                </a:lnTo>
                <a:lnTo>
                  <a:pt x="0" y="1733977"/>
                </a:lnTo>
                <a:lnTo>
                  <a:pt x="0" y="0"/>
                </a:lnTo>
                <a:close/>
              </a:path>
            </a:pathLst>
          </a:custGeom>
          <a:blipFill>
            <a:blip r:embed="rId4"/>
            <a:stretch>
              <a:fillRect l="0" t="0" r="0" b="0"/>
            </a:stretch>
          </a:blipFill>
        </p:spPr>
      </p:sp>
      <p:grpSp>
        <p:nvGrpSpPr>
          <p:cNvPr name="Group 10" id="10"/>
          <p:cNvGrpSpPr>
            <a:grpSpLocks noChangeAspect="true"/>
          </p:cNvGrpSpPr>
          <p:nvPr/>
        </p:nvGrpSpPr>
        <p:grpSpPr>
          <a:xfrm rot="0">
            <a:off x="11630495" y="4487517"/>
            <a:ext cx="6657505" cy="3818664"/>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0" t="-35688" r="0" b="-35688"/>
              </a:stretch>
            </a:blipFill>
          </p:spPr>
        </p:sp>
      </p:grpSp>
      <p:sp>
        <p:nvSpPr>
          <p:cNvPr name="TextBox 16" id="16"/>
          <p:cNvSpPr txBox="true"/>
          <p:nvPr/>
        </p:nvSpPr>
        <p:spPr>
          <a:xfrm rot="0">
            <a:off x="723136" y="2797130"/>
            <a:ext cx="13633071" cy="1412273"/>
          </a:xfrm>
          <a:prstGeom prst="rect">
            <a:avLst/>
          </a:prstGeom>
        </p:spPr>
        <p:txBody>
          <a:bodyPr anchor="t" rtlCol="false" tIns="0" lIns="0" bIns="0" rIns="0">
            <a:spAutoFit/>
          </a:bodyPr>
          <a:lstStyle/>
          <a:p>
            <a:pPr algn="just" marL="868718" indent="-434359" lvl="1">
              <a:lnSpc>
                <a:spcPts val="5633"/>
              </a:lnSpc>
              <a:spcBef>
                <a:spcPct val="0"/>
              </a:spcBef>
              <a:buFont typeface="Arial"/>
              <a:buChar char="•"/>
            </a:pPr>
            <a:r>
              <a:rPr lang="en-US" sz="4023" strike="noStrike" u="none">
                <a:solidFill>
                  <a:srgbClr val="000000"/>
                </a:solidFill>
                <a:latin typeface="Alice Bold"/>
                <a:ea typeface="Alice Bold"/>
                <a:cs typeface="Alice Bold"/>
                <a:sym typeface="Alice Bold"/>
              </a:rPr>
              <a:t>The viewBook() function provides the ability to view the books based on  user (librarian) to choose</a:t>
            </a:r>
          </a:p>
        </p:txBody>
      </p:sp>
      <p:sp>
        <p:nvSpPr>
          <p:cNvPr name="TextBox 17" id="17"/>
          <p:cNvSpPr txBox="true"/>
          <p:nvPr/>
        </p:nvSpPr>
        <p:spPr>
          <a:xfrm rot="0">
            <a:off x="723136" y="4448697"/>
            <a:ext cx="11515409" cy="694803"/>
          </a:xfrm>
          <a:prstGeom prst="rect">
            <a:avLst/>
          </a:prstGeom>
        </p:spPr>
        <p:txBody>
          <a:bodyPr anchor="t" rtlCol="false" tIns="0" lIns="0" bIns="0" rIns="0">
            <a:spAutoFit/>
          </a:bodyPr>
          <a:lstStyle/>
          <a:p>
            <a:pPr algn="just" marL="868718" indent="-434359" lvl="1">
              <a:lnSpc>
                <a:spcPts val="5633"/>
              </a:lnSpc>
              <a:spcBef>
                <a:spcPct val="0"/>
              </a:spcBef>
              <a:buFont typeface="Arial"/>
              <a:buChar char="•"/>
            </a:pPr>
            <a:r>
              <a:rPr lang="en-US" sz="4023" strike="noStrike" u="none">
                <a:solidFill>
                  <a:srgbClr val="000000"/>
                </a:solidFill>
                <a:latin typeface="Alice Bold"/>
                <a:ea typeface="Alice Bold"/>
                <a:cs typeface="Alice Bold"/>
                <a:sym typeface="Alice Bold"/>
              </a:rPr>
              <a:t>There are 2 choice for user to search for a book</a:t>
            </a:r>
          </a:p>
        </p:txBody>
      </p:sp>
      <p:sp>
        <p:nvSpPr>
          <p:cNvPr name="TextBox 18" id="18"/>
          <p:cNvSpPr txBox="true"/>
          <p:nvPr/>
        </p:nvSpPr>
        <p:spPr>
          <a:xfrm rot="0">
            <a:off x="723136" y="5381625"/>
            <a:ext cx="10644053" cy="691374"/>
          </a:xfrm>
          <a:prstGeom prst="rect">
            <a:avLst/>
          </a:prstGeom>
        </p:spPr>
        <p:txBody>
          <a:bodyPr anchor="t" rtlCol="false" tIns="0" lIns="0" bIns="0" rIns="0">
            <a:spAutoFit/>
          </a:bodyPr>
          <a:lstStyle/>
          <a:p>
            <a:pPr algn="just" marL="868719" indent="-434359" lvl="1">
              <a:lnSpc>
                <a:spcPts val="5633"/>
              </a:lnSpc>
              <a:spcBef>
                <a:spcPct val="0"/>
              </a:spcBef>
              <a:buFont typeface="Arial"/>
              <a:buChar char="•"/>
            </a:pPr>
            <a:r>
              <a:rPr lang="en-US" sz="4023" strike="noStrike" u="none">
                <a:solidFill>
                  <a:srgbClr val="000000"/>
                </a:solidFill>
                <a:latin typeface="Alice Bold"/>
                <a:ea typeface="Alice Bold"/>
                <a:cs typeface="Alice Bold"/>
                <a:sym typeface="Alice Bold"/>
              </a:rPr>
              <a:t>Which file does viewbook() function need ?</a:t>
            </a:r>
          </a:p>
        </p:txBody>
      </p:sp>
      <p:sp>
        <p:nvSpPr>
          <p:cNvPr name="TextBox 19" id="19"/>
          <p:cNvSpPr txBox="true"/>
          <p:nvPr/>
        </p:nvSpPr>
        <p:spPr>
          <a:xfrm rot="0">
            <a:off x="723136" y="6311124"/>
            <a:ext cx="6233421" cy="694967"/>
          </a:xfrm>
          <a:prstGeom prst="rect">
            <a:avLst/>
          </a:prstGeom>
        </p:spPr>
        <p:txBody>
          <a:bodyPr anchor="t" rtlCol="false" tIns="0" lIns="0" bIns="0" rIns="0">
            <a:spAutoFit/>
          </a:bodyPr>
          <a:lstStyle/>
          <a:p>
            <a:pPr algn="just" marL="868719" indent="-434360" lvl="1">
              <a:lnSpc>
                <a:spcPts val="5633"/>
              </a:lnSpc>
              <a:spcBef>
                <a:spcPct val="0"/>
              </a:spcBef>
              <a:buFont typeface="Arial"/>
              <a:buChar char="•"/>
            </a:pPr>
            <a:r>
              <a:rPr lang="en-US" sz="4023" strike="noStrike" u="none">
                <a:solidFill>
                  <a:srgbClr val="000000"/>
                </a:solidFill>
                <a:latin typeface="Alice Bold"/>
                <a:ea typeface="Alice Bold"/>
                <a:cs typeface="Alice Bold"/>
                <a:sym typeface="Alice Bold"/>
              </a:rPr>
              <a:t>How does it work ?</a:t>
            </a:r>
          </a:p>
        </p:txBody>
      </p:sp>
      <p:sp>
        <p:nvSpPr>
          <p:cNvPr name="TextBox 20" id="20"/>
          <p:cNvSpPr txBox="true"/>
          <p:nvPr/>
        </p:nvSpPr>
        <p:spPr>
          <a:xfrm rot="0">
            <a:off x="4654929" y="574992"/>
            <a:ext cx="8978141" cy="1229853"/>
          </a:xfrm>
          <a:prstGeom prst="rect">
            <a:avLst/>
          </a:prstGeom>
        </p:spPr>
        <p:txBody>
          <a:bodyPr anchor="t" rtlCol="false" tIns="0" lIns="0" bIns="0" rIns="0">
            <a:spAutoFit/>
          </a:bodyPr>
          <a:lstStyle/>
          <a:p>
            <a:pPr algn="ctr" marL="0" indent="0" lvl="0">
              <a:lnSpc>
                <a:spcPts val="9216"/>
              </a:lnSpc>
              <a:spcBef>
                <a:spcPct val="0"/>
              </a:spcBef>
            </a:pPr>
            <a:r>
              <a:rPr lang="en-US" sz="9125" strike="noStrike" u="none">
                <a:solidFill>
                  <a:srgbClr val="EDCA8E"/>
                </a:solidFill>
                <a:latin typeface="Dynamo Medium"/>
                <a:ea typeface="Dynamo Medium"/>
                <a:cs typeface="Dynamo Medium"/>
                <a:sym typeface="Dynamo Medium"/>
              </a:rPr>
              <a:t>VIEWING BOOK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7889159" y="1544178"/>
            <a:ext cx="10427416" cy="6791205"/>
          </a:xfrm>
          <a:custGeom>
            <a:avLst/>
            <a:gdLst/>
            <a:ahLst/>
            <a:cxnLst/>
            <a:rect r="r" b="b" t="t" l="l"/>
            <a:pathLst>
              <a:path h="6791205" w="10427416">
                <a:moveTo>
                  <a:pt x="0" y="0"/>
                </a:moveTo>
                <a:lnTo>
                  <a:pt x="10427416" y="0"/>
                </a:lnTo>
                <a:lnTo>
                  <a:pt x="10427416" y="6791205"/>
                </a:lnTo>
                <a:lnTo>
                  <a:pt x="0" y="6791205"/>
                </a:lnTo>
                <a:lnTo>
                  <a:pt x="0" y="0"/>
                </a:lnTo>
                <a:close/>
              </a:path>
            </a:pathLst>
          </a:custGeom>
          <a:blipFill>
            <a:blip r:embed="rId2"/>
            <a:stretch>
              <a:fillRect l="0" t="-387" r="0" b="-387"/>
            </a:stretch>
          </a:blipFill>
        </p:spPr>
      </p:sp>
      <p:sp>
        <p:nvSpPr>
          <p:cNvPr name="Freeform 3" id="3"/>
          <p:cNvSpPr/>
          <p:nvPr/>
        </p:nvSpPr>
        <p:spPr>
          <a:xfrm flipH="false" flipV="false" rot="0">
            <a:off x="0" y="1544178"/>
            <a:ext cx="7911852" cy="7869805"/>
          </a:xfrm>
          <a:custGeom>
            <a:avLst/>
            <a:gdLst/>
            <a:ahLst/>
            <a:cxnLst/>
            <a:rect r="r" b="b" t="t" l="l"/>
            <a:pathLst>
              <a:path h="7869805" w="7911852">
                <a:moveTo>
                  <a:pt x="0" y="0"/>
                </a:moveTo>
                <a:lnTo>
                  <a:pt x="7911852" y="0"/>
                </a:lnTo>
                <a:lnTo>
                  <a:pt x="7911852" y="7869805"/>
                </a:lnTo>
                <a:lnTo>
                  <a:pt x="0" y="7869805"/>
                </a:lnTo>
                <a:lnTo>
                  <a:pt x="0" y="0"/>
                </a:lnTo>
                <a:close/>
              </a:path>
            </a:pathLst>
          </a:custGeom>
          <a:blipFill>
            <a:blip r:embed="rId3"/>
            <a:stretch>
              <a:fillRect l="0" t="0" r="-475" b="0"/>
            </a:stretch>
          </a:blipFill>
        </p:spPr>
      </p:sp>
      <p:grpSp>
        <p:nvGrpSpPr>
          <p:cNvPr name="Group 4" id="4"/>
          <p:cNvGrpSpPr/>
          <p:nvPr/>
        </p:nvGrpSpPr>
        <p:grpSpPr>
          <a:xfrm rot="0">
            <a:off x="16398955" y="3485639"/>
            <a:ext cx="1353295" cy="592808"/>
            <a:chOff x="0" y="0"/>
            <a:chExt cx="356423" cy="156130"/>
          </a:xfrm>
        </p:grpSpPr>
        <p:sp>
          <p:nvSpPr>
            <p:cNvPr name="Freeform 5" id="5"/>
            <p:cNvSpPr/>
            <p:nvPr/>
          </p:nvSpPr>
          <p:spPr>
            <a:xfrm flipH="false" flipV="false" rot="0">
              <a:off x="0" y="0"/>
              <a:ext cx="356423" cy="156130"/>
            </a:xfrm>
            <a:custGeom>
              <a:avLst/>
              <a:gdLst/>
              <a:ahLst/>
              <a:cxnLst/>
              <a:rect r="r" b="b" t="t" l="l"/>
              <a:pathLst>
                <a:path h="156130" w="356423">
                  <a:moveTo>
                    <a:pt x="0" y="0"/>
                  </a:moveTo>
                  <a:lnTo>
                    <a:pt x="356423" y="0"/>
                  </a:lnTo>
                  <a:lnTo>
                    <a:pt x="356423" y="156130"/>
                  </a:lnTo>
                  <a:lnTo>
                    <a:pt x="0" y="156130"/>
                  </a:lnTo>
                  <a:close/>
                </a:path>
              </a:pathLst>
            </a:custGeom>
            <a:solidFill>
              <a:srgbClr val="FCFEFF"/>
            </a:solidFill>
          </p:spPr>
        </p:sp>
        <p:sp>
          <p:nvSpPr>
            <p:cNvPr name="TextBox 6" id="6"/>
            <p:cNvSpPr txBox="true"/>
            <p:nvPr/>
          </p:nvSpPr>
          <p:spPr>
            <a:xfrm>
              <a:off x="0" y="-38100"/>
              <a:ext cx="356423" cy="194230"/>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5470940" y="314325"/>
            <a:ext cx="7701402" cy="1229853"/>
          </a:xfrm>
          <a:prstGeom prst="rect">
            <a:avLst/>
          </a:prstGeom>
        </p:spPr>
        <p:txBody>
          <a:bodyPr anchor="t" rtlCol="false" tIns="0" lIns="0" bIns="0" rIns="0">
            <a:spAutoFit/>
          </a:bodyPr>
          <a:lstStyle/>
          <a:p>
            <a:pPr algn="ctr" marL="0" indent="0" lvl="0">
              <a:lnSpc>
                <a:spcPts val="9216"/>
              </a:lnSpc>
              <a:spcBef>
                <a:spcPct val="0"/>
              </a:spcBef>
            </a:pPr>
            <a:r>
              <a:rPr lang="en-US" sz="9125" strike="noStrike" u="none">
                <a:solidFill>
                  <a:srgbClr val="EDCA8E"/>
                </a:solidFill>
                <a:latin typeface="Dynamo Medium"/>
                <a:ea typeface="Dynamo Medium"/>
                <a:cs typeface="Dynamo Medium"/>
                <a:sym typeface="Dynamo Medium"/>
              </a:rPr>
              <a:t>VIEWING BOOK</a:t>
            </a:r>
          </a:p>
        </p:txBody>
      </p:sp>
      <p:sp>
        <p:nvSpPr>
          <p:cNvPr name="TextBox 8" id="8"/>
          <p:cNvSpPr txBox="true"/>
          <p:nvPr/>
        </p:nvSpPr>
        <p:spPr>
          <a:xfrm rot="0">
            <a:off x="16398955" y="3431985"/>
            <a:ext cx="1298296" cy="629951"/>
          </a:xfrm>
          <a:prstGeom prst="rect">
            <a:avLst/>
          </a:prstGeom>
        </p:spPr>
        <p:txBody>
          <a:bodyPr anchor="t" rtlCol="false" tIns="0" lIns="0" bIns="0" rIns="0">
            <a:spAutoFit/>
          </a:bodyPr>
          <a:lstStyle/>
          <a:p>
            <a:pPr algn="ctr">
              <a:lnSpc>
                <a:spcPts val="2553"/>
              </a:lnSpc>
              <a:spcBef>
                <a:spcPct val="0"/>
              </a:spcBef>
            </a:pPr>
            <a:r>
              <a:rPr lang="en-US" sz="1823">
                <a:solidFill>
                  <a:srgbClr val="000000"/>
                </a:solidFill>
                <a:latin typeface="Assistant Bold"/>
                <a:ea typeface="Assistant Bold"/>
                <a:cs typeface="Assistant Bold"/>
                <a:sym typeface="Assistant Bold"/>
              </a:rPr>
              <a:t>Invalid option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699796" y="6021070"/>
            <a:ext cx="10396299" cy="697898"/>
          </a:xfrm>
          <a:prstGeom prst="rect">
            <a:avLst/>
          </a:prstGeom>
        </p:spPr>
        <p:txBody>
          <a:bodyPr anchor="t" rtlCol="false" tIns="0" lIns="0" bIns="0" rIns="0">
            <a:spAutoFit/>
          </a:bodyPr>
          <a:lstStyle/>
          <a:p>
            <a:pPr algn="just" marL="868718" indent="-434359" lvl="1">
              <a:lnSpc>
                <a:spcPts val="5633"/>
              </a:lnSpc>
              <a:buFont typeface="Arial"/>
              <a:buChar char="•"/>
            </a:pPr>
            <a:r>
              <a:rPr lang="en-US" sz="4023">
                <a:solidFill>
                  <a:srgbClr val="000000"/>
                </a:solidFill>
                <a:latin typeface="Alice Bold"/>
                <a:ea typeface="Alice Bold"/>
                <a:cs typeface="Alice Bold"/>
                <a:sym typeface="Alice Bold"/>
              </a:rPr>
              <a:t>Which file does addbook() function need ?</a:t>
            </a:r>
          </a:p>
        </p:txBody>
      </p:sp>
      <p:sp>
        <p:nvSpPr>
          <p:cNvPr name="TextBox 3" id="3"/>
          <p:cNvSpPr txBox="true"/>
          <p:nvPr/>
        </p:nvSpPr>
        <p:spPr>
          <a:xfrm rot="0">
            <a:off x="699796" y="4445602"/>
            <a:ext cx="11050658" cy="1412273"/>
          </a:xfrm>
          <a:prstGeom prst="rect">
            <a:avLst/>
          </a:prstGeom>
        </p:spPr>
        <p:txBody>
          <a:bodyPr anchor="t" rtlCol="false" tIns="0" lIns="0" bIns="0" rIns="0">
            <a:spAutoFit/>
          </a:bodyPr>
          <a:lstStyle/>
          <a:p>
            <a:pPr algn="just" marL="868718" indent="-434359" lvl="1">
              <a:lnSpc>
                <a:spcPts val="5633"/>
              </a:lnSpc>
              <a:buFont typeface="Arial"/>
              <a:buChar char="•"/>
            </a:pPr>
            <a:r>
              <a:rPr lang="en-US" sz="4023">
                <a:solidFill>
                  <a:srgbClr val="000000"/>
                </a:solidFill>
                <a:latin typeface="Alice Bold"/>
                <a:ea typeface="Alice Bold"/>
                <a:cs typeface="Alice Bold"/>
                <a:sym typeface="Alice Bold"/>
              </a:rPr>
              <a:t>The information of  book must be inputed by user(librarian). </a:t>
            </a:r>
          </a:p>
        </p:txBody>
      </p:sp>
      <p:sp>
        <p:nvSpPr>
          <p:cNvPr name="TextBox 4" id="4"/>
          <p:cNvSpPr txBox="true"/>
          <p:nvPr/>
        </p:nvSpPr>
        <p:spPr>
          <a:xfrm rot="0">
            <a:off x="699796" y="6882163"/>
            <a:ext cx="5341099" cy="697898"/>
          </a:xfrm>
          <a:prstGeom prst="rect">
            <a:avLst/>
          </a:prstGeom>
        </p:spPr>
        <p:txBody>
          <a:bodyPr anchor="t" rtlCol="false" tIns="0" lIns="0" bIns="0" rIns="0">
            <a:spAutoFit/>
          </a:bodyPr>
          <a:lstStyle/>
          <a:p>
            <a:pPr algn="just" marL="868718" indent="-434359" lvl="1">
              <a:lnSpc>
                <a:spcPts val="5633"/>
              </a:lnSpc>
              <a:buFont typeface="Arial"/>
              <a:buChar char="•"/>
            </a:pPr>
            <a:r>
              <a:rPr lang="en-US" sz="4023">
                <a:solidFill>
                  <a:srgbClr val="000000"/>
                </a:solidFill>
                <a:latin typeface="Alice Bold"/>
                <a:ea typeface="Alice Bold"/>
                <a:cs typeface="Alice Bold"/>
                <a:sym typeface="Alice Bold"/>
              </a:rPr>
              <a:t>How does it work ?</a:t>
            </a:r>
          </a:p>
        </p:txBody>
      </p:sp>
      <p:sp>
        <p:nvSpPr>
          <p:cNvPr name="Freeform 5" id="5"/>
          <p:cNvSpPr/>
          <p:nvPr/>
        </p:nvSpPr>
        <p:spPr>
          <a:xfrm flipH="false" flipV="false" rot="5400000">
            <a:off x="-3332777" y="2515890"/>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466937" y="7159674"/>
            <a:ext cx="9935005" cy="1689570"/>
          </a:xfrm>
          <a:custGeom>
            <a:avLst/>
            <a:gdLst/>
            <a:ahLst/>
            <a:cxnLst/>
            <a:rect r="r" b="b" t="t" l="l"/>
            <a:pathLst>
              <a:path h="1689570" w="9935005">
                <a:moveTo>
                  <a:pt x="0" y="0"/>
                </a:moveTo>
                <a:lnTo>
                  <a:pt x="9935006" y="0"/>
                </a:lnTo>
                <a:lnTo>
                  <a:pt x="9935006" y="1689570"/>
                </a:lnTo>
                <a:lnTo>
                  <a:pt x="0" y="1689570"/>
                </a:lnTo>
                <a:lnTo>
                  <a:pt x="0" y="0"/>
                </a:lnTo>
                <a:close/>
              </a:path>
            </a:pathLst>
          </a:custGeom>
          <a:blipFill>
            <a:blip r:embed="rId4"/>
            <a:stretch>
              <a:fillRect l="0" t="-4033" r="0" b="-12100"/>
            </a:stretch>
          </a:blipFill>
        </p:spPr>
      </p:sp>
      <p:sp>
        <p:nvSpPr>
          <p:cNvPr name="Freeform 7" id="7"/>
          <p:cNvSpPr/>
          <p:nvPr/>
        </p:nvSpPr>
        <p:spPr>
          <a:xfrm flipH="false" flipV="false" rot="0">
            <a:off x="13041381" y="2325926"/>
            <a:ext cx="3568780" cy="4948048"/>
          </a:xfrm>
          <a:custGeom>
            <a:avLst/>
            <a:gdLst/>
            <a:ahLst/>
            <a:cxnLst/>
            <a:rect r="r" b="b" t="t" l="l"/>
            <a:pathLst>
              <a:path h="4948048" w="3568780">
                <a:moveTo>
                  <a:pt x="0" y="0"/>
                </a:moveTo>
                <a:lnTo>
                  <a:pt x="3568780" y="0"/>
                </a:lnTo>
                <a:lnTo>
                  <a:pt x="3568780" y="4948048"/>
                </a:lnTo>
                <a:lnTo>
                  <a:pt x="0" y="4948048"/>
                </a:lnTo>
                <a:lnTo>
                  <a:pt x="0" y="0"/>
                </a:lnTo>
                <a:close/>
              </a:path>
            </a:pathLst>
          </a:custGeom>
          <a:blipFill>
            <a:blip r:embed="rId5"/>
            <a:stretch>
              <a:fillRect l="0" t="0" r="0" b="0"/>
            </a:stretch>
          </a:blipFill>
        </p:spPr>
      </p:sp>
      <p:sp>
        <p:nvSpPr>
          <p:cNvPr name="TextBox 8" id="8"/>
          <p:cNvSpPr txBox="true"/>
          <p:nvPr/>
        </p:nvSpPr>
        <p:spPr>
          <a:xfrm rot="0">
            <a:off x="5341099" y="423625"/>
            <a:ext cx="8251676" cy="1229853"/>
          </a:xfrm>
          <a:prstGeom prst="rect">
            <a:avLst/>
          </a:prstGeom>
        </p:spPr>
        <p:txBody>
          <a:bodyPr anchor="t" rtlCol="false" tIns="0" lIns="0" bIns="0" rIns="0">
            <a:spAutoFit/>
          </a:bodyPr>
          <a:lstStyle/>
          <a:p>
            <a:pPr algn="ctr" marL="0" indent="0" lvl="0">
              <a:lnSpc>
                <a:spcPts val="9216"/>
              </a:lnSpc>
              <a:spcBef>
                <a:spcPct val="0"/>
              </a:spcBef>
            </a:pPr>
            <a:r>
              <a:rPr lang="en-US" sz="9125" strike="noStrike" u="none">
                <a:solidFill>
                  <a:srgbClr val="EDCA8E"/>
                </a:solidFill>
                <a:latin typeface="Dynamo Medium"/>
                <a:ea typeface="Dynamo Medium"/>
                <a:cs typeface="Dynamo Medium"/>
                <a:sym typeface="Dynamo Medium"/>
              </a:rPr>
              <a:t>ADD BOOK</a:t>
            </a:r>
          </a:p>
        </p:txBody>
      </p:sp>
      <p:sp>
        <p:nvSpPr>
          <p:cNvPr name="TextBox 9" id="9"/>
          <p:cNvSpPr txBox="true"/>
          <p:nvPr/>
        </p:nvSpPr>
        <p:spPr>
          <a:xfrm rot="0">
            <a:off x="699796" y="2906964"/>
            <a:ext cx="11641759" cy="1412273"/>
          </a:xfrm>
          <a:prstGeom prst="rect">
            <a:avLst/>
          </a:prstGeom>
        </p:spPr>
        <p:txBody>
          <a:bodyPr anchor="t" rtlCol="false" tIns="0" lIns="0" bIns="0" rIns="0">
            <a:spAutoFit/>
          </a:bodyPr>
          <a:lstStyle/>
          <a:p>
            <a:pPr algn="just" marL="868718" indent="-434359" lvl="1">
              <a:lnSpc>
                <a:spcPts val="5633"/>
              </a:lnSpc>
              <a:spcBef>
                <a:spcPct val="0"/>
              </a:spcBef>
              <a:buFont typeface="Arial"/>
              <a:buChar char="•"/>
            </a:pPr>
            <a:r>
              <a:rPr lang="en-US" sz="4023" strike="noStrike" u="none">
                <a:solidFill>
                  <a:srgbClr val="000000"/>
                </a:solidFill>
                <a:latin typeface="Alice Bold"/>
                <a:ea typeface="Alice Bold"/>
                <a:cs typeface="Alice Bold"/>
                <a:sym typeface="Alice Bold"/>
              </a:rPr>
              <a:t>The addBook() function allows the librarian to add new books to the library's collection.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384118" y="1604466"/>
            <a:ext cx="7208627" cy="8388221"/>
          </a:xfrm>
          <a:custGeom>
            <a:avLst/>
            <a:gdLst/>
            <a:ahLst/>
            <a:cxnLst/>
            <a:rect r="r" b="b" t="t" l="l"/>
            <a:pathLst>
              <a:path h="8388221" w="7208627">
                <a:moveTo>
                  <a:pt x="0" y="0"/>
                </a:moveTo>
                <a:lnTo>
                  <a:pt x="7208627" y="0"/>
                </a:lnTo>
                <a:lnTo>
                  <a:pt x="7208627" y="8388220"/>
                </a:lnTo>
                <a:lnTo>
                  <a:pt x="0" y="8388220"/>
                </a:lnTo>
                <a:lnTo>
                  <a:pt x="0" y="0"/>
                </a:lnTo>
                <a:close/>
              </a:path>
            </a:pathLst>
          </a:custGeom>
          <a:blipFill>
            <a:blip r:embed="rId2"/>
            <a:stretch>
              <a:fillRect l="0" t="0" r="0" b="0"/>
            </a:stretch>
          </a:blipFill>
        </p:spPr>
      </p:sp>
      <p:sp>
        <p:nvSpPr>
          <p:cNvPr name="Freeform 3" id="3"/>
          <p:cNvSpPr/>
          <p:nvPr/>
        </p:nvSpPr>
        <p:spPr>
          <a:xfrm flipH="false" flipV="false" rot="0">
            <a:off x="5910454" y="1623516"/>
            <a:ext cx="12329921" cy="5609687"/>
          </a:xfrm>
          <a:custGeom>
            <a:avLst/>
            <a:gdLst/>
            <a:ahLst/>
            <a:cxnLst/>
            <a:rect r="r" b="b" t="t" l="l"/>
            <a:pathLst>
              <a:path h="5609687" w="12329921">
                <a:moveTo>
                  <a:pt x="0" y="0"/>
                </a:moveTo>
                <a:lnTo>
                  <a:pt x="12329921" y="0"/>
                </a:lnTo>
                <a:lnTo>
                  <a:pt x="12329921" y="5609686"/>
                </a:lnTo>
                <a:lnTo>
                  <a:pt x="0" y="5609686"/>
                </a:lnTo>
                <a:lnTo>
                  <a:pt x="0" y="0"/>
                </a:lnTo>
                <a:close/>
              </a:path>
            </a:pathLst>
          </a:custGeom>
          <a:blipFill>
            <a:blip r:embed="rId3"/>
            <a:stretch>
              <a:fillRect l="0" t="0" r="0" b="0"/>
            </a:stretch>
          </a:blipFill>
        </p:spPr>
      </p:sp>
      <p:sp>
        <p:nvSpPr>
          <p:cNvPr name="TextBox 4" id="4"/>
          <p:cNvSpPr txBox="true"/>
          <p:nvPr/>
        </p:nvSpPr>
        <p:spPr>
          <a:xfrm rot="0">
            <a:off x="5797809" y="374613"/>
            <a:ext cx="7233837" cy="1229853"/>
          </a:xfrm>
          <a:prstGeom prst="rect">
            <a:avLst/>
          </a:prstGeom>
        </p:spPr>
        <p:txBody>
          <a:bodyPr anchor="t" rtlCol="false" tIns="0" lIns="0" bIns="0" rIns="0">
            <a:spAutoFit/>
          </a:bodyPr>
          <a:lstStyle/>
          <a:p>
            <a:pPr algn="ctr" marL="0" indent="0" lvl="0">
              <a:lnSpc>
                <a:spcPts val="9216"/>
              </a:lnSpc>
              <a:spcBef>
                <a:spcPct val="0"/>
              </a:spcBef>
            </a:pPr>
            <a:r>
              <a:rPr lang="en-US" sz="9125" strike="noStrike" u="none">
                <a:solidFill>
                  <a:srgbClr val="EDCA8E"/>
                </a:solidFill>
                <a:latin typeface="Dynamo Medium"/>
                <a:ea typeface="Dynamo Medium"/>
                <a:cs typeface="Dynamo Medium"/>
                <a:sym typeface="Dynamo Medium"/>
              </a:rPr>
              <a:t>ADD BOOK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151103" y="2515890"/>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80806">
            <a:off x="-1831934" y="8269603"/>
            <a:ext cx="5374569" cy="2794776"/>
          </a:xfrm>
          <a:custGeom>
            <a:avLst/>
            <a:gdLst/>
            <a:ahLst/>
            <a:cxnLst/>
            <a:rect r="r" b="b" t="t" l="l"/>
            <a:pathLst>
              <a:path h="2794776" w="5374569">
                <a:moveTo>
                  <a:pt x="0" y="0"/>
                </a:moveTo>
                <a:lnTo>
                  <a:pt x="5374569" y="0"/>
                </a:lnTo>
                <a:lnTo>
                  <a:pt x="5374569" y="2794776"/>
                </a:lnTo>
                <a:lnTo>
                  <a:pt x="0" y="2794776"/>
                </a:lnTo>
                <a:lnTo>
                  <a:pt x="0" y="0"/>
                </a:lnTo>
                <a:close/>
              </a:path>
            </a:pathLst>
          </a:custGeom>
          <a:blipFill>
            <a:blip r:embed="rId4"/>
            <a:stretch>
              <a:fillRect l="0" t="0" r="0" b="0"/>
            </a:stretch>
          </a:blipFill>
        </p:spPr>
      </p:sp>
      <p:sp>
        <p:nvSpPr>
          <p:cNvPr name="TextBox 4" id="4"/>
          <p:cNvSpPr txBox="true"/>
          <p:nvPr/>
        </p:nvSpPr>
        <p:spPr>
          <a:xfrm rot="0">
            <a:off x="1567180" y="2130282"/>
            <a:ext cx="13988717" cy="6434521"/>
          </a:xfrm>
          <a:prstGeom prst="rect">
            <a:avLst/>
          </a:prstGeom>
        </p:spPr>
        <p:txBody>
          <a:bodyPr anchor="t" rtlCol="false" tIns="0" lIns="0" bIns="0" rIns="0">
            <a:spAutoFit/>
          </a:bodyPr>
          <a:lstStyle/>
          <a:p>
            <a:pPr algn="just" marL="868718" indent="-434359" lvl="1">
              <a:lnSpc>
                <a:spcPts val="6437"/>
              </a:lnSpc>
              <a:buFont typeface="Arial"/>
              <a:buChar char="•"/>
            </a:pPr>
            <a:r>
              <a:rPr lang="en-US" sz="4023">
                <a:solidFill>
                  <a:srgbClr val="000000"/>
                </a:solidFill>
                <a:latin typeface="Alice Bold"/>
                <a:ea typeface="Alice Bold"/>
                <a:cs typeface="Alice Bold"/>
                <a:sym typeface="Alice Bold"/>
              </a:rPr>
              <a:t>The borrowbook() function allows user to borrow books from the library</a:t>
            </a:r>
          </a:p>
          <a:p>
            <a:pPr algn="just" marL="868718" indent="-434359" lvl="1">
              <a:lnSpc>
                <a:spcPts val="6437"/>
              </a:lnSpc>
              <a:buFont typeface="Arial"/>
              <a:buChar char="•"/>
            </a:pPr>
            <a:r>
              <a:rPr lang="en-US" sz="4023">
                <a:solidFill>
                  <a:srgbClr val="000000"/>
                </a:solidFill>
                <a:latin typeface="Alice Bold"/>
                <a:ea typeface="Alice Bold"/>
                <a:cs typeface="Alice Bold"/>
                <a:sym typeface="Alice Bold"/>
              </a:rPr>
              <a:t>The book must exist in the library first before being available to borrow</a:t>
            </a:r>
          </a:p>
          <a:p>
            <a:pPr algn="just" marL="868718" indent="-434359" lvl="1">
              <a:lnSpc>
                <a:spcPts val="6437"/>
              </a:lnSpc>
              <a:buFont typeface="Arial"/>
              <a:buChar char="•"/>
            </a:pPr>
            <a:r>
              <a:rPr lang="en-US" sz="4023">
                <a:solidFill>
                  <a:srgbClr val="000000"/>
                </a:solidFill>
                <a:latin typeface="Alice Bold"/>
                <a:ea typeface="Alice Bold"/>
                <a:cs typeface="Alice Bold"/>
                <a:sym typeface="Alice Bold"/>
              </a:rPr>
              <a:t>To borrow a book you need to input some information first such as your name, the date and phone number.</a:t>
            </a:r>
          </a:p>
          <a:p>
            <a:pPr algn="just" marL="868718" indent="-434359" lvl="1">
              <a:lnSpc>
                <a:spcPts val="6437"/>
              </a:lnSpc>
              <a:buFont typeface="Arial"/>
              <a:buChar char="•"/>
            </a:pPr>
            <a:r>
              <a:rPr lang="en-US" sz="4023">
                <a:solidFill>
                  <a:srgbClr val="000000"/>
                </a:solidFill>
                <a:latin typeface="Alice Bold"/>
                <a:ea typeface="Alice Bold"/>
                <a:cs typeface="Alice Bold"/>
                <a:sym typeface="Alice Bold"/>
              </a:rPr>
              <a:t>which file does the borrowbook() function need?</a:t>
            </a:r>
          </a:p>
          <a:p>
            <a:pPr algn="just" marL="868718" indent="-434359" lvl="1">
              <a:lnSpc>
                <a:spcPts val="6437"/>
              </a:lnSpc>
              <a:buFont typeface="Arial"/>
              <a:buChar char="•"/>
            </a:pPr>
            <a:r>
              <a:rPr lang="en-US" sz="4023">
                <a:solidFill>
                  <a:srgbClr val="000000"/>
                </a:solidFill>
                <a:latin typeface="Alice Bold"/>
                <a:ea typeface="Alice Bold"/>
                <a:cs typeface="Alice Bold"/>
                <a:sym typeface="Alice Bold"/>
              </a:rPr>
              <a:t>How does it work?</a:t>
            </a:r>
          </a:p>
        </p:txBody>
      </p:sp>
      <p:sp>
        <p:nvSpPr>
          <p:cNvPr name="Freeform 5" id="5"/>
          <p:cNvSpPr/>
          <p:nvPr/>
        </p:nvSpPr>
        <p:spPr>
          <a:xfrm flipH="false" flipV="false" rot="0">
            <a:off x="15211464" y="6042084"/>
            <a:ext cx="3467339" cy="3996933"/>
          </a:xfrm>
          <a:custGeom>
            <a:avLst/>
            <a:gdLst/>
            <a:ahLst/>
            <a:cxnLst/>
            <a:rect r="r" b="b" t="t" l="l"/>
            <a:pathLst>
              <a:path h="3996933" w="3467339">
                <a:moveTo>
                  <a:pt x="0" y="0"/>
                </a:moveTo>
                <a:lnTo>
                  <a:pt x="3467339" y="0"/>
                </a:lnTo>
                <a:lnTo>
                  <a:pt x="3467339" y="3996933"/>
                </a:lnTo>
                <a:lnTo>
                  <a:pt x="0" y="3996933"/>
                </a:lnTo>
                <a:lnTo>
                  <a:pt x="0" y="0"/>
                </a:lnTo>
                <a:close/>
              </a:path>
            </a:pathLst>
          </a:custGeom>
          <a:blipFill>
            <a:blip r:embed="rId5"/>
            <a:stretch>
              <a:fillRect l="0" t="0" r="0" b="0"/>
            </a:stretch>
          </a:blipFill>
        </p:spPr>
      </p:sp>
      <p:sp>
        <p:nvSpPr>
          <p:cNvPr name="TextBox 6" id="6"/>
          <p:cNvSpPr txBox="true"/>
          <p:nvPr/>
        </p:nvSpPr>
        <p:spPr>
          <a:xfrm rot="0">
            <a:off x="4407408" y="312708"/>
            <a:ext cx="9473184" cy="1229853"/>
          </a:xfrm>
          <a:prstGeom prst="rect">
            <a:avLst/>
          </a:prstGeom>
        </p:spPr>
        <p:txBody>
          <a:bodyPr anchor="t" rtlCol="false" tIns="0" lIns="0" bIns="0" rIns="0">
            <a:spAutoFit/>
          </a:bodyPr>
          <a:lstStyle/>
          <a:p>
            <a:pPr algn="ctr" marL="0" indent="0" lvl="0">
              <a:lnSpc>
                <a:spcPts val="9216"/>
              </a:lnSpc>
              <a:spcBef>
                <a:spcPct val="0"/>
              </a:spcBef>
            </a:pPr>
            <a:r>
              <a:rPr lang="en-US" sz="9125" strike="noStrike" u="none">
                <a:solidFill>
                  <a:srgbClr val="EDCA8E"/>
                </a:solidFill>
                <a:latin typeface="Dynamo Medium"/>
                <a:ea typeface="Dynamo Medium"/>
                <a:cs typeface="Dynamo Medium"/>
                <a:sym typeface="Dynamo Medium"/>
              </a:rPr>
              <a:t>BORROW BOOK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DAGI9p49yu0</dc:identifier>
  <dcterms:modified xsi:type="dcterms:W3CDTF">2011-08-01T06:04:30Z</dcterms:modified>
  <cp:revision>1</cp:revision>
  <dc:title>Library management system</dc:title>
</cp:coreProperties>
</file>